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Nourd" panose="020B0604020202020204" charset="0"/>
      <p:regular r:id="rId20"/>
    </p:embeddedFont>
    <p:embeddedFont>
      <p:font typeface="Nourd Light" panose="020B0604020202020204" charset="0"/>
      <p:regular r:id="rId21"/>
    </p:embeddedFont>
    <p:embeddedFont>
      <p:font typeface="Nourd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fc75a63f9c3aec70" providerId="LiveId" clId="{DADAADED-891A-4B70-AE36-70D78254F430}"/>
    <pc:docChg chg="undo custSel modSld">
      <pc:chgData name="ABHISHEK KUMAR" userId="fc75a63f9c3aec70" providerId="LiveId" clId="{DADAADED-891A-4B70-AE36-70D78254F430}" dt="2024-08-02T08:23:58.183" v="119" actId="14100"/>
      <pc:docMkLst>
        <pc:docMk/>
      </pc:docMkLst>
      <pc:sldChg chg="modSp mod">
        <pc:chgData name="ABHISHEK KUMAR" userId="fc75a63f9c3aec70" providerId="LiveId" clId="{DADAADED-891A-4B70-AE36-70D78254F430}" dt="2024-08-02T08:23:02.747" v="117" actId="20577"/>
        <pc:sldMkLst>
          <pc:docMk/>
          <pc:sldMk cId="0" sldId="256"/>
        </pc:sldMkLst>
        <pc:spChg chg="mod">
          <ac:chgData name="ABHISHEK KUMAR" userId="fc75a63f9c3aec70" providerId="LiveId" clId="{DADAADED-891A-4B70-AE36-70D78254F430}" dt="2024-08-02T08:22:44.649" v="83" actId="20577"/>
          <ac:spMkLst>
            <pc:docMk/>
            <pc:sldMk cId="0" sldId="256"/>
            <ac:spMk id="19" creationId="{00000000-0000-0000-0000-000000000000}"/>
          </ac:spMkLst>
        </pc:spChg>
        <pc:spChg chg="mod">
          <ac:chgData name="ABHISHEK KUMAR" userId="fc75a63f9c3aec70" providerId="LiveId" clId="{DADAADED-891A-4B70-AE36-70D78254F430}" dt="2024-08-02T08:22:36.660" v="69" actId="20577"/>
          <ac:spMkLst>
            <pc:docMk/>
            <pc:sldMk cId="0" sldId="256"/>
            <ac:spMk id="20" creationId="{00000000-0000-0000-0000-000000000000}"/>
          </ac:spMkLst>
        </pc:spChg>
        <pc:spChg chg="mod">
          <ac:chgData name="ABHISHEK KUMAR" userId="fc75a63f9c3aec70" providerId="LiveId" clId="{DADAADED-891A-4B70-AE36-70D78254F430}" dt="2024-08-02T08:23:02.747" v="117" actId="20577"/>
          <ac:spMkLst>
            <pc:docMk/>
            <pc:sldMk cId="0" sldId="256"/>
            <ac:spMk id="22" creationId="{00000000-0000-0000-0000-000000000000}"/>
          </ac:spMkLst>
        </pc:spChg>
      </pc:sldChg>
      <pc:sldChg chg="delSp modSp mod">
        <pc:chgData name="ABHISHEK KUMAR" userId="fc75a63f9c3aec70" providerId="LiveId" clId="{DADAADED-891A-4B70-AE36-70D78254F430}" dt="2024-08-02T08:19:41.875" v="15" actId="167"/>
        <pc:sldMkLst>
          <pc:docMk/>
          <pc:sldMk cId="0" sldId="257"/>
        </pc:sldMkLst>
        <pc:grpChg chg="del">
          <ac:chgData name="ABHISHEK KUMAR" userId="fc75a63f9c3aec70" providerId="LiveId" clId="{DADAADED-891A-4B70-AE36-70D78254F430}" dt="2024-08-02T08:19:36.111" v="14" actId="478"/>
          <ac:grpSpMkLst>
            <pc:docMk/>
            <pc:sldMk cId="0" sldId="257"/>
            <ac:grpSpMk id="2" creationId="{00000000-0000-0000-0000-000000000000}"/>
          </ac:grpSpMkLst>
        </pc:grpChg>
        <pc:grpChg chg="ord">
          <ac:chgData name="ABHISHEK KUMAR" userId="fc75a63f9c3aec70" providerId="LiveId" clId="{DADAADED-891A-4B70-AE36-70D78254F430}" dt="2024-08-02T08:19:41.875" v="15" actId="167"/>
          <ac:grpSpMkLst>
            <pc:docMk/>
            <pc:sldMk cId="0" sldId="257"/>
            <ac:grpSpMk id="5" creationId="{00000000-0000-0000-0000-000000000000}"/>
          </ac:grpSpMkLst>
        </pc:grpChg>
        <pc:grpChg chg="del">
          <ac:chgData name="ABHISHEK KUMAR" userId="fc75a63f9c3aec70" providerId="LiveId" clId="{DADAADED-891A-4B70-AE36-70D78254F430}" dt="2024-08-02T08:19:35.280" v="13" actId="478"/>
          <ac:grpSpMkLst>
            <pc:docMk/>
            <pc:sldMk cId="0" sldId="257"/>
            <ac:grpSpMk id="9" creationId="{00000000-0000-0000-0000-000000000000}"/>
          </ac:grpSpMkLst>
        </pc:grpChg>
      </pc:sldChg>
      <pc:sldChg chg="delSp mod">
        <pc:chgData name="ABHISHEK KUMAR" userId="fc75a63f9c3aec70" providerId="LiveId" clId="{DADAADED-891A-4B70-AE36-70D78254F430}" dt="2024-08-02T08:19:33.455" v="12" actId="478"/>
        <pc:sldMkLst>
          <pc:docMk/>
          <pc:sldMk cId="0" sldId="258"/>
        </pc:sldMkLst>
        <pc:grpChg chg="del">
          <ac:chgData name="ABHISHEK KUMAR" userId="fc75a63f9c3aec70" providerId="LiveId" clId="{DADAADED-891A-4B70-AE36-70D78254F430}" dt="2024-08-02T08:19:32.401" v="11" actId="478"/>
          <ac:grpSpMkLst>
            <pc:docMk/>
            <pc:sldMk cId="0" sldId="258"/>
            <ac:grpSpMk id="2" creationId="{00000000-0000-0000-0000-000000000000}"/>
          </ac:grpSpMkLst>
        </pc:grpChg>
        <pc:grpChg chg="del">
          <ac:chgData name="ABHISHEK KUMAR" userId="fc75a63f9c3aec70" providerId="LiveId" clId="{DADAADED-891A-4B70-AE36-70D78254F430}" dt="2024-08-02T08:19:33.455" v="12" actId="478"/>
          <ac:grpSpMkLst>
            <pc:docMk/>
            <pc:sldMk cId="0" sldId="258"/>
            <ac:grpSpMk id="5" creationId="{00000000-0000-0000-0000-000000000000}"/>
          </ac:grpSpMkLst>
        </pc:grpChg>
      </pc:sldChg>
      <pc:sldChg chg="delSp mod">
        <pc:chgData name="ABHISHEK KUMAR" userId="fc75a63f9c3aec70" providerId="LiveId" clId="{DADAADED-891A-4B70-AE36-70D78254F430}" dt="2024-08-02T08:19:29.497" v="10" actId="478"/>
        <pc:sldMkLst>
          <pc:docMk/>
          <pc:sldMk cId="0" sldId="259"/>
        </pc:sldMkLst>
        <pc:grpChg chg="del">
          <ac:chgData name="ABHISHEK KUMAR" userId="fc75a63f9c3aec70" providerId="LiveId" clId="{DADAADED-891A-4B70-AE36-70D78254F430}" dt="2024-08-02T08:19:27.939" v="9" actId="478"/>
          <ac:grpSpMkLst>
            <pc:docMk/>
            <pc:sldMk cId="0" sldId="259"/>
            <ac:grpSpMk id="2" creationId="{00000000-0000-0000-0000-000000000000}"/>
          </ac:grpSpMkLst>
        </pc:grpChg>
        <pc:grpChg chg="del">
          <ac:chgData name="ABHISHEK KUMAR" userId="fc75a63f9c3aec70" providerId="LiveId" clId="{DADAADED-891A-4B70-AE36-70D78254F430}" dt="2024-08-02T08:19:29.497" v="10" actId="478"/>
          <ac:grpSpMkLst>
            <pc:docMk/>
            <pc:sldMk cId="0" sldId="259"/>
            <ac:grpSpMk id="5" creationId="{00000000-0000-0000-0000-000000000000}"/>
          </ac:grpSpMkLst>
        </pc:grpChg>
      </pc:sldChg>
      <pc:sldChg chg="modSp mod">
        <pc:chgData name="ABHISHEK KUMAR" userId="fc75a63f9c3aec70" providerId="LiveId" clId="{DADAADED-891A-4B70-AE36-70D78254F430}" dt="2024-08-02T08:18:20.834" v="1" actId="1076"/>
        <pc:sldMkLst>
          <pc:docMk/>
          <pc:sldMk cId="0" sldId="260"/>
        </pc:sldMkLst>
        <pc:spChg chg="mod">
          <ac:chgData name="ABHISHEK KUMAR" userId="fc75a63f9c3aec70" providerId="LiveId" clId="{DADAADED-891A-4B70-AE36-70D78254F430}" dt="2024-08-02T08:18:20.834" v="1" actId="1076"/>
          <ac:spMkLst>
            <pc:docMk/>
            <pc:sldMk cId="0" sldId="260"/>
            <ac:spMk id="3" creationId="{00000000-0000-0000-0000-000000000000}"/>
          </ac:spMkLst>
        </pc:spChg>
      </pc:sldChg>
      <pc:sldChg chg="delSp mod">
        <pc:chgData name="ABHISHEK KUMAR" userId="fc75a63f9c3aec70" providerId="LiveId" clId="{DADAADED-891A-4B70-AE36-70D78254F430}" dt="2024-08-02T08:19:20.424" v="6" actId="478"/>
        <pc:sldMkLst>
          <pc:docMk/>
          <pc:sldMk cId="0" sldId="261"/>
        </pc:sldMkLst>
        <pc:grpChg chg="del">
          <ac:chgData name="ABHISHEK KUMAR" userId="fc75a63f9c3aec70" providerId="LiveId" clId="{DADAADED-891A-4B70-AE36-70D78254F430}" dt="2024-08-02T08:19:19.072" v="5" actId="478"/>
          <ac:grpSpMkLst>
            <pc:docMk/>
            <pc:sldMk cId="0" sldId="261"/>
            <ac:grpSpMk id="2" creationId="{00000000-0000-0000-0000-000000000000}"/>
          </ac:grpSpMkLst>
        </pc:grpChg>
        <pc:grpChg chg="del">
          <ac:chgData name="ABHISHEK KUMAR" userId="fc75a63f9c3aec70" providerId="LiveId" clId="{DADAADED-891A-4B70-AE36-70D78254F430}" dt="2024-08-02T08:19:20.424" v="6" actId="478"/>
          <ac:grpSpMkLst>
            <pc:docMk/>
            <pc:sldMk cId="0" sldId="261"/>
            <ac:grpSpMk id="5" creationId="{00000000-0000-0000-0000-000000000000}"/>
          </ac:grpSpMkLst>
        </pc:grpChg>
      </pc:sldChg>
      <pc:sldChg chg="delSp modSp mod">
        <pc:chgData name="ABHISHEK KUMAR" userId="fc75a63f9c3aec70" providerId="LiveId" clId="{DADAADED-891A-4B70-AE36-70D78254F430}" dt="2024-08-02T08:19:24.480" v="8" actId="478"/>
        <pc:sldMkLst>
          <pc:docMk/>
          <pc:sldMk cId="0" sldId="263"/>
        </pc:sldMkLst>
        <pc:grpChg chg="del mod ord">
          <ac:chgData name="ABHISHEK KUMAR" userId="fc75a63f9c3aec70" providerId="LiveId" clId="{DADAADED-891A-4B70-AE36-70D78254F430}" dt="2024-08-02T08:19:23.564" v="7" actId="478"/>
          <ac:grpSpMkLst>
            <pc:docMk/>
            <pc:sldMk cId="0" sldId="263"/>
            <ac:grpSpMk id="2" creationId="{00000000-0000-0000-0000-000000000000}"/>
          </ac:grpSpMkLst>
        </pc:grpChg>
        <pc:grpChg chg="del">
          <ac:chgData name="ABHISHEK KUMAR" userId="fc75a63f9c3aec70" providerId="LiveId" clId="{DADAADED-891A-4B70-AE36-70D78254F430}" dt="2024-08-02T08:19:24.480" v="8" actId="478"/>
          <ac:grpSpMkLst>
            <pc:docMk/>
            <pc:sldMk cId="0" sldId="263"/>
            <ac:grpSpMk id="5" creationId="{00000000-0000-0000-0000-000000000000}"/>
          </ac:grpSpMkLst>
        </pc:grpChg>
      </pc:sldChg>
      <pc:sldChg chg="addSp delSp modSp mod">
        <pc:chgData name="ABHISHEK KUMAR" userId="fc75a63f9c3aec70" providerId="LiveId" clId="{DADAADED-891A-4B70-AE36-70D78254F430}" dt="2024-08-02T08:23:58.183" v="119" actId="14100"/>
        <pc:sldMkLst>
          <pc:docMk/>
          <pc:sldMk cId="0" sldId="264"/>
        </pc:sldMkLst>
        <pc:spChg chg="mod">
          <ac:chgData name="ABHISHEK KUMAR" userId="fc75a63f9c3aec70" providerId="LiveId" clId="{DADAADED-891A-4B70-AE36-70D78254F430}" dt="2024-08-02T08:23:58.183" v="119" actId="14100"/>
          <ac:spMkLst>
            <pc:docMk/>
            <pc:sldMk cId="0" sldId="264"/>
            <ac:spMk id="2" creationId="{00000000-0000-0000-0000-000000000000}"/>
          </ac:spMkLst>
        </pc:spChg>
        <pc:spChg chg="mod">
          <ac:chgData name="ABHISHEK KUMAR" userId="fc75a63f9c3aec70" providerId="LiveId" clId="{DADAADED-891A-4B70-AE36-70D78254F430}" dt="2024-08-02T08:23:50.645" v="118" actId="14100"/>
          <ac:spMkLst>
            <pc:docMk/>
            <pc:sldMk cId="0" sldId="264"/>
            <ac:spMk id="3" creationId="{00000000-0000-0000-0000-000000000000}"/>
          </ac:spMkLst>
        </pc:spChg>
        <pc:spChg chg="mod">
          <ac:chgData name="ABHISHEK KUMAR" userId="fc75a63f9c3aec70" providerId="LiveId" clId="{DADAADED-891A-4B70-AE36-70D78254F430}" dt="2024-08-02T08:20:43.985" v="32" actId="1076"/>
          <ac:spMkLst>
            <pc:docMk/>
            <pc:sldMk cId="0" sldId="264"/>
            <ac:spMk id="4" creationId="{00000000-0000-0000-0000-000000000000}"/>
          </ac:spMkLst>
        </pc:spChg>
        <pc:spChg chg="mod">
          <ac:chgData name="ABHISHEK KUMAR" userId="fc75a63f9c3aec70" providerId="LiveId" clId="{DADAADED-891A-4B70-AE36-70D78254F430}" dt="2024-08-02T08:20:35.541" v="30" actId="1076"/>
          <ac:spMkLst>
            <pc:docMk/>
            <pc:sldMk cId="0" sldId="264"/>
            <ac:spMk id="5" creationId="{00000000-0000-0000-0000-000000000000}"/>
          </ac:spMkLst>
        </pc:spChg>
        <pc:spChg chg="add del mod">
          <ac:chgData name="ABHISHEK KUMAR" userId="fc75a63f9c3aec70" providerId="LiveId" clId="{DADAADED-891A-4B70-AE36-70D78254F430}" dt="2024-08-02T08:20:02.845" v="19" actId="478"/>
          <ac:spMkLst>
            <pc:docMk/>
            <pc:sldMk cId="0" sldId="264"/>
            <ac:spMk id="6" creationId="{00000000-0000-0000-0000-000000000000}"/>
          </ac:spMkLst>
        </pc:spChg>
      </pc:sldChg>
      <pc:sldChg chg="modSp mod">
        <pc:chgData name="ABHISHEK KUMAR" userId="fc75a63f9c3aec70" providerId="LiveId" clId="{DADAADED-891A-4B70-AE36-70D78254F430}" dt="2024-08-02T08:21:05.171" v="33" actId="167"/>
        <pc:sldMkLst>
          <pc:docMk/>
          <pc:sldMk cId="0" sldId="267"/>
        </pc:sldMkLst>
        <pc:grpChg chg="ord">
          <ac:chgData name="ABHISHEK KUMAR" userId="fc75a63f9c3aec70" providerId="LiveId" clId="{DADAADED-891A-4B70-AE36-70D78254F430}" dt="2024-08-02T08:21:05.171" v="33" actId="167"/>
          <ac:grpSpMkLst>
            <pc:docMk/>
            <pc:sldMk cId="0" sldId="267"/>
            <ac:grpSpMk id="8" creationId="{00000000-0000-0000-0000-000000000000}"/>
          </ac:grpSpMkLst>
        </pc:grpChg>
      </pc:sldChg>
      <pc:sldChg chg="modSp mod">
        <pc:chgData name="ABHISHEK KUMAR" userId="fc75a63f9c3aec70" providerId="LiveId" clId="{DADAADED-891A-4B70-AE36-70D78254F430}" dt="2024-08-02T08:22:00.081" v="41" actId="1076"/>
        <pc:sldMkLst>
          <pc:docMk/>
          <pc:sldMk cId="0" sldId="268"/>
        </pc:sldMkLst>
        <pc:spChg chg="mod">
          <ac:chgData name="ABHISHEK KUMAR" userId="fc75a63f9c3aec70" providerId="LiveId" clId="{DADAADED-891A-4B70-AE36-70D78254F430}" dt="2024-08-02T08:22:00.081" v="41" actId="1076"/>
          <ac:spMkLst>
            <pc:docMk/>
            <pc:sldMk cId="0" sldId="268"/>
            <ac:spMk id="3" creationId="{00000000-0000-0000-0000-000000000000}"/>
          </ac:spMkLst>
        </pc:spChg>
        <pc:spChg chg="mod">
          <ac:chgData name="ABHISHEK KUMAR" userId="fc75a63f9c3aec70" providerId="LiveId" clId="{DADAADED-891A-4B70-AE36-70D78254F430}" dt="2024-08-02T08:21:33.480" v="35" actId="14100"/>
          <ac:spMkLst>
            <pc:docMk/>
            <pc:sldMk cId="0" sldId="268"/>
            <ac:spMk id="4" creationId="{00000000-0000-0000-0000-000000000000}"/>
          </ac:spMkLst>
        </pc:spChg>
      </pc:sldChg>
      <pc:sldChg chg="modSp mod">
        <pc:chgData name="ABHISHEK KUMAR" userId="fc75a63f9c3aec70" providerId="LiveId" clId="{DADAADED-891A-4B70-AE36-70D78254F430}" dt="2024-08-02T08:22:19.651" v="67" actId="20577"/>
        <pc:sldMkLst>
          <pc:docMk/>
          <pc:sldMk cId="0" sldId="271"/>
        </pc:sldMkLst>
        <pc:spChg chg="mod">
          <ac:chgData name="ABHISHEK KUMAR" userId="fc75a63f9c3aec70" providerId="LiveId" clId="{DADAADED-891A-4B70-AE36-70D78254F430}" dt="2024-08-02T08:22:19.651" v="67" actId="20577"/>
          <ac:spMkLst>
            <pc:docMk/>
            <pc:sldMk cId="0" sldId="271"/>
            <ac:spMk id="1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sp>
        <p:nvSpPr>
          <p:cNvPr id="10" name="TextBox 10"/>
          <p:cNvSpPr txBox="1"/>
          <p:nvPr/>
        </p:nvSpPr>
        <p:spPr>
          <a:xfrm>
            <a:off x="8217131" y="2277713"/>
            <a:ext cx="8658116" cy="2142363"/>
          </a:xfrm>
          <a:prstGeom prst="rect">
            <a:avLst/>
          </a:prstGeom>
        </p:spPr>
        <p:txBody>
          <a:bodyPr lIns="0" tIns="0" rIns="0" bIns="0" rtlCol="0" anchor="t">
            <a:spAutoFit/>
          </a:bodyPr>
          <a:lstStyle/>
          <a:p>
            <a:pPr algn="l">
              <a:lnSpc>
                <a:spcPts val="8436"/>
              </a:lnSpc>
            </a:pPr>
            <a:r>
              <a:rPr lang="en-US" sz="7400" spc="7">
                <a:solidFill>
                  <a:srgbClr val="FFFFFF"/>
                </a:solidFill>
                <a:latin typeface="Nourd Semi-Bold"/>
                <a:ea typeface="Nourd Semi-Bold"/>
                <a:cs typeface="Nourd Semi-Bold"/>
                <a:sym typeface="Nourd Semi-Bold"/>
              </a:rPr>
              <a:t>Analyzing Sales Data for</a:t>
            </a:r>
          </a:p>
        </p:txBody>
      </p:sp>
      <p:sp>
        <p:nvSpPr>
          <p:cNvPr id="11" name="TextBox 11"/>
          <p:cNvSpPr txBox="1"/>
          <p:nvPr/>
        </p:nvSpPr>
        <p:spPr>
          <a:xfrm>
            <a:off x="8217131" y="4496276"/>
            <a:ext cx="6430930" cy="2075328"/>
          </a:xfrm>
          <a:prstGeom prst="rect">
            <a:avLst/>
          </a:prstGeom>
        </p:spPr>
        <p:txBody>
          <a:bodyPr lIns="0" tIns="0" rIns="0" bIns="0" rtlCol="0" anchor="t">
            <a:spAutoFit/>
          </a:bodyPr>
          <a:lstStyle/>
          <a:p>
            <a:pPr algn="l">
              <a:lnSpc>
                <a:spcPts val="8152"/>
              </a:lnSpc>
            </a:pPr>
            <a:r>
              <a:rPr lang="en-US" sz="7411">
                <a:solidFill>
                  <a:srgbClr val="B49567"/>
                </a:solidFill>
                <a:latin typeface="Nourd Semi-Bold"/>
                <a:ea typeface="Nourd Semi-Bold"/>
                <a:cs typeface="Nourd Semi-Bold"/>
                <a:sym typeface="Nourd Semi-Bold"/>
              </a:rPr>
              <a:t>Successful Coffee Shop</a:t>
            </a:r>
          </a:p>
        </p:txBody>
      </p:sp>
      <p:sp>
        <p:nvSpPr>
          <p:cNvPr id="12" name="AutoShape 12"/>
          <p:cNvSpPr/>
          <p:nvPr/>
        </p:nvSpPr>
        <p:spPr>
          <a:xfrm>
            <a:off x="14423229" y="6547791"/>
            <a:ext cx="2315077" cy="0"/>
          </a:xfrm>
          <a:prstGeom prst="line">
            <a:avLst/>
          </a:prstGeom>
          <a:ln w="47625" cap="flat">
            <a:solidFill>
              <a:srgbClr val="B49567"/>
            </a:solidFill>
            <a:prstDash val="solid"/>
            <a:headEnd type="none" w="sm" len="sm"/>
            <a:tailEnd type="none" w="sm" len="sm"/>
          </a:ln>
        </p:spPr>
      </p:sp>
      <p:sp>
        <p:nvSpPr>
          <p:cNvPr id="13" name="AutoShape 13"/>
          <p:cNvSpPr/>
          <p:nvPr/>
        </p:nvSpPr>
        <p:spPr>
          <a:xfrm>
            <a:off x="7984509" y="1206864"/>
            <a:ext cx="6604806" cy="33926"/>
          </a:xfrm>
          <a:prstGeom prst="line">
            <a:avLst/>
          </a:prstGeom>
          <a:ln w="47625" cap="flat">
            <a:solidFill>
              <a:srgbClr val="B49567"/>
            </a:solidFill>
            <a:prstDash val="solid"/>
            <a:headEnd type="none" w="sm" len="sm"/>
            <a:tailEnd type="none" w="sm" len="sm"/>
          </a:ln>
        </p:spPr>
      </p:sp>
      <p:grpSp>
        <p:nvGrpSpPr>
          <p:cNvPr id="14" name="Group 14"/>
          <p:cNvGrpSpPr/>
          <p:nvPr/>
        </p:nvGrpSpPr>
        <p:grpSpPr>
          <a:xfrm>
            <a:off x="7673334" y="8258904"/>
            <a:ext cx="1459136" cy="14591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236181" y="9109090"/>
            <a:ext cx="552343" cy="393670"/>
          </a:xfrm>
          <a:custGeom>
            <a:avLst/>
            <a:gdLst/>
            <a:ahLst/>
            <a:cxnLst/>
            <a:rect l="l" t="t" r="r" b="b"/>
            <a:pathLst>
              <a:path w="552343" h="393670">
                <a:moveTo>
                  <a:pt x="0" y="0"/>
                </a:moveTo>
                <a:lnTo>
                  <a:pt x="552343" y="0"/>
                </a:lnTo>
                <a:lnTo>
                  <a:pt x="552343" y="393670"/>
                </a:lnTo>
                <a:lnTo>
                  <a:pt x="0" y="39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8402902" y="8481107"/>
            <a:ext cx="7841727" cy="4718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By Abhishek Kumar</a:t>
            </a:r>
          </a:p>
        </p:txBody>
      </p:sp>
      <p:sp>
        <p:nvSpPr>
          <p:cNvPr id="20" name="TextBox 20"/>
          <p:cNvSpPr txBox="1"/>
          <p:nvPr/>
        </p:nvSpPr>
        <p:spPr>
          <a:xfrm>
            <a:off x="14589315" y="981075"/>
            <a:ext cx="2669985" cy="471805"/>
          </a:xfrm>
          <a:prstGeom prst="rect">
            <a:avLst/>
          </a:prstGeom>
        </p:spPr>
        <p:txBody>
          <a:bodyPr lIns="0" tIns="0" rIns="0" bIns="0" rtlCol="0" anchor="t">
            <a:spAutoFit/>
          </a:bodyPr>
          <a:lstStyle/>
          <a:p>
            <a:pPr algn="r">
              <a:lnSpc>
                <a:spcPts val="3920"/>
              </a:lnSpc>
            </a:pPr>
            <a:r>
              <a:rPr lang="en-US" sz="2800" dirty="0">
                <a:solidFill>
                  <a:srgbClr val="FFFFFF"/>
                </a:solidFill>
                <a:latin typeface="Nourd Light"/>
                <a:ea typeface="Nourd Light"/>
                <a:cs typeface="Nourd Light"/>
                <a:sym typeface="Nourd Light"/>
              </a:rPr>
              <a:t>30.07.2024</a:t>
            </a:r>
          </a:p>
        </p:txBody>
      </p:sp>
      <p:sp>
        <p:nvSpPr>
          <p:cNvPr id="21" name="TextBox 21"/>
          <p:cNvSpPr txBox="1"/>
          <p:nvPr/>
        </p:nvSpPr>
        <p:spPr>
          <a:xfrm>
            <a:off x="8217131" y="6958184"/>
            <a:ext cx="7596258" cy="1300719"/>
          </a:xfrm>
          <a:prstGeom prst="rect">
            <a:avLst/>
          </a:prstGeom>
        </p:spPr>
        <p:txBody>
          <a:bodyPr lIns="0" tIns="0" rIns="0" bIns="0" rtlCol="0" anchor="t">
            <a:spAutoFit/>
          </a:bodyPr>
          <a:lstStyle/>
          <a:p>
            <a:pPr algn="ctr">
              <a:lnSpc>
                <a:spcPts val="5195"/>
              </a:lnSpc>
            </a:pPr>
            <a:r>
              <a:rPr lang="en-US" sz="3711">
                <a:solidFill>
                  <a:srgbClr val="FFFFFF"/>
                </a:solidFill>
                <a:latin typeface="Canva Sans Bold"/>
                <a:ea typeface="Canva Sans Bold"/>
                <a:cs typeface="Canva Sans Bold"/>
                <a:sym typeface="Canva Sans Bold"/>
              </a:rPr>
              <a:t>Insights from Sales Data Analysis</a:t>
            </a:r>
          </a:p>
          <a:p>
            <a:pPr algn="ctr">
              <a:lnSpc>
                <a:spcPts val="5195"/>
              </a:lnSpc>
            </a:pPr>
            <a:endParaRPr lang="en-US" sz="3711">
              <a:solidFill>
                <a:srgbClr val="FFFFFF"/>
              </a:solidFill>
              <a:latin typeface="Canva Sans Bold"/>
              <a:ea typeface="Canva Sans Bold"/>
              <a:cs typeface="Canva Sans Bold"/>
              <a:sym typeface="Canva Sans Bold"/>
            </a:endParaRPr>
          </a:p>
        </p:txBody>
      </p:sp>
      <p:sp>
        <p:nvSpPr>
          <p:cNvPr id="22" name="TextBox 22"/>
          <p:cNvSpPr txBox="1"/>
          <p:nvPr/>
        </p:nvSpPr>
        <p:spPr>
          <a:xfrm>
            <a:off x="8896579" y="9040480"/>
            <a:ext cx="7841727" cy="4718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aman.abhishek97@gmailcom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579704" y="-369877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3571" r="-3571"/>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11" name="AutoShape 11"/>
          <p:cNvSpPr/>
          <p:nvPr/>
        </p:nvSpPr>
        <p:spPr>
          <a:xfrm>
            <a:off x="6939409" y="658511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6939409" y="7990290"/>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7354372" y="1989536"/>
            <a:ext cx="8934575" cy="804232"/>
          </a:xfrm>
          <a:prstGeom prst="rect">
            <a:avLst/>
          </a:prstGeom>
        </p:spPr>
        <p:txBody>
          <a:bodyPr lIns="0" tIns="0" rIns="0" bIns="0" rtlCol="0" anchor="t">
            <a:spAutoFit/>
          </a:bodyPr>
          <a:lstStyle/>
          <a:p>
            <a:pPr algn="l">
              <a:lnSpc>
                <a:spcPts val="5992"/>
              </a:lnSpc>
            </a:pPr>
            <a:r>
              <a:rPr lang="en-US" sz="6444">
                <a:solidFill>
                  <a:srgbClr val="B49567"/>
                </a:solidFill>
                <a:latin typeface="Nourd Semi-Bold"/>
                <a:ea typeface="Nourd Semi-Bold"/>
                <a:cs typeface="Nourd Semi-Bold"/>
                <a:sym typeface="Nourd Semi-Bold"/>
              </a:rPr>
              <a:t>Store Performance</a:t>
            </a:r>
          </a:p>
        </p:txBody>
      </p:sp>
      <p:sp>
        <p:nvSpPr>
          <p:cNvPr id="14" name="TextBox 14"/>
          <p:cNvSpPr txBox="1"/>
          <p:nvPr/>
        </p:nvSpPr>
        <p:spPr>
          <a:xfrm>
            <a:off x="7354372" y="3133900"/>
            <a:ext cx="9632675" cy="1791018"/>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performance of different store locations was analyzed:</a:t>
            </a:r>
          </a:p>
          <a:p>
            <a:pPr algn="l">
              <a:lnSpc>
                <a:spcPts val="3999"/>
              </a:lnSpc>
            </a:pPr>
            <a:endParaRPr lang="en-US" sz="4300">
              <a:solidFill>
                <a:srgbClr val="FFFFFF"/>
              </a:solidFill>
              <a:latin typeface="Nourd Semi-Bold"/>
              <a:ea typeface="Nourd Semi-Bold"/>
              <a:cs typeface="Nourd Semi-Bold"/>
              <a:sym typeface="Nourd Semi-Bold"/>
            </a:endParaRPr>
          </a:p>
        </p:txBody>
      </p:sp>
      <p:grpSp>
        <p:nvGrpSpPr>
          <p:cNvPr id="15" name="Group 15"/>
          <p:cNvGrpSpPr/>
          <p:nvPr/>
        </p:nvGrpSpPr>
        <p:grpSpPr>
          <a:xfrm>
            <a:off x="5965519" y="580289"/>
            <a:ext cx="1388853" cy="13888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354372" y="1250903"/>
            <a:ext cx="6146132" cy="0"/>
          </a:xfrm>
          <a:prstGeom prst="line">
            <a:avLst/>
          </a:prstGeom>
          <a:ln w="47625" cap="flat">
            <a:solidFill>
              <a:srgbClr val="FFFFFF"/>
            </a:solidFill>
            <a:prstDash val="solid"/>
            <a:headEnd type="none" w="sm" len="sm"/>
            <a:tailEnd type="arrow" w="med" len="sm"/>
          </a:ln>
        </p:spPr>
      </p:sp>
      <p:grpSp>
        <p:nvGrpSpPr>
          <p:cNvPr id="19" name="Group 19"/>
          <p:cNvGrpSpPr/>
          <p:nvPr/>
        </p:nvGrpSpPr>
        <p:grpSpPr>
          <a:xfrm>
            <a:off x="14095451" y="778971"/>
            <a:ext cx="3163849" cy="1039115"/>
            <a:chOff x="0" y="0"/>
            <a:chExt cx="1762396" cy="578830"/>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22" name="Freeform 22"/>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7961214" y="6242133"/>
            <a:ext cx="9908801" cy="106466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Stores varied in the number of transactions and total revenue.</a:t>
            </a:r>
          </a:p>
        </p:txBody>
      </p:sp>
      <p:sp>
        <p:nvSpPr>
          <p:cNvPr id="24" name="TextBox 24"/>
          <p:cNvSpPr txBox="1"/>
          <p:nvPr/>
        </p:nvSpPr>
        <p:spPr>
          <a:xfrm>
            <a:off x="7935724" y="7690252"/>
            <a:ext cx="10280344" cy="215051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Comparative analysis of top-performing and underperforming stores provides insights for operational improvements.</a:t>
            </a:r>
          </a:p>
          <a:p>
            <a:pPr algn="l">
              <a:lnSpc>
                <a:spcPts val="4317"/>
              </a:lnSpc>
            </a:pPr>
            <a:endParaRPr lang="en-US" sz="3084">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296127" y="430096"/>
            <a:ext cx="11835608" cy="9080798"/>
          </a:xfrm>
          <a:custGeom>
            <a:avLst/>
            <a:gdLst/>
            <a:ahLst/>
            <a:cxnLst/>
            <a:rect l="l" t="t" r="r" b="b"/>
            <a:pathLst>
              <a:path w="11835608" h="9080798">
                <a:moveTo>
                  <a:pt x="0" y="0"/>
                </a:moveTo>
                <a:lnTo>
                  <a:pt x="11835608" y="0"/>
                </a:lnTo>
                <a:lnTo>
                  <a:pt x="11835608" y="9080798"/>
                </a:lnTo>
                <a:lnTo>
                  <a:pt x="0" y="9080798"/>
                </a:lnTo>
                <a:lnTo>
                  <a:pt x="0" y="0"/>
                </a:lnTo>
                <a:close/>
              </a:path>
            </a:pathLst>
          </a:custGeom>
          <a:blipFill>
            <a:blip r:embed="rId2"/>
            <a:stretch>
              <a:fillRect r="-1327"/>
            </a:stretch>
          </a:blipFill>
          <a:ln cap="rnd">
            <a:noFill/>
            <a:prstDash val="solid"/>
            <a:round/>
          </a:ln>
        </p:spPr>
      </p:sp>
      <p:sp>
        <p:nvSpPr>
          <p:cNvPr id="3" name="Freeform 3"/>
          <p:cNvSpPr/>
          <p:nvPr/>
        </p:nvSpPr>
        <p:spPr>
          <a:xfrm>
            <a:off x="13306458" y="5802126"/>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66544" y="430096"/>
            <a:ext cx="1839914" cy="1836569"/>
          </a:xfrm>
          <a:custGeom>
            <a:avLst/>
            <a:gdLst/>
            <a:ahLst/>
            <a:cxnLst/>
            <a:rect l="l" t="t" r="r" b="b"/>
            <a:pathLst>
              <a:path w="1839914" h="1836569">
                <a:moveTo>
                  <a:pt x="0" y="0"/>
                </a:moveTo>
                <a:lnTo>
                  <a:pt x="1839914" y="0"/>
                </a:lnTo>
                <a:lnTo>
                  <a:pt x="1839914" y="1836569"/>
                </a:lnTo>
                <a:lnTo>
                  <a:pt x="0" y="1836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09938" y="4970495"/>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7"/>
            <a:stretch>
              <a:fillRect/>
            </a:stretch>
          </a:blipFill>
        </p:spPr>
      </p:sp>
      <p:sp>
        <p:nvSpPr>
          <p:cNvPr id="6" name="Freeform 6"/>
          <p:cNvSpPr/>
          <p:nvPr/>
        </p:nvSpPr>
        <p:spPr>
          <a:xfrm>
            <a:off x="13306458" y="-807568"/>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8" name="Group 8"/>
          <p:cNvGrpSpPr/>
          <p:nvPr/>
        </p:nvGrpSpPr>
        <p:grpSpPr>
          <a:xfrm>
            <a:off x="-2041530" y="-3567695"/>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3605759" y="3095403"/>
            <a:ext cx="4241127" cy="7176230"/>
            <a:chOff x="0" y="0"/>
            <a:chExt cx="5654836" cy="9568307"/>
          </a:xfrm>
        </p:grpSpPr>
        <p:pic>
          <p:nvPicPr>
            <p:cNvPr id="11" name="Picture 11"/>
            <p:cNvPicPr>
              <a:picLocks noChangeAspect="1"/>
            </p:cNvPicPr>
            <p:nvPr/>
          </p:nvPicPr>
          <p:blipFill>
            <a:blip r:embed="rId3"/>
            <a:srcRect l="5675" r="5675"/>
            <a:stretch>
              <a:fillRect/>
            </a:stretch>
          </p:blipFill>
          <p:spPr>
            <a:xfrm>
              <a:off x="0" y="0"/>
              <a:ext cx="5654836" cy="9568307"/>
            </a:xfrm>
            <a:prstGeom prst="rect">
              <a:avLst/>
            </a:prstGeom>
          </p:spPr>
        </p:pic>
      </p:grpSp>
      <p:sp>
        <p:nvSpPr>
          <p:cNvPr id="12" name="AutoShape 12"/>
          <p:cNvSpPr/>
          <p:nvPr/>
        </p:nvSpPr>
        <p:spPr>
          <a:xfrm>
            <a:off x="8523787" y="5900757"/>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8523787" y="6707331"/>
            <a:ext cx="872490" cy="0"/>
          </a:xfrm>
          <a:prstGeom prst="line">
            <a:avLst/>
          </a:prstGeom>
          <a:ln w="47625" cap="flat">
            <a:solidFill>
              <a:srgbClr val="B49567"/>
            </a:solidFill>
            <a:prstDash val="solid"/>
            <a:headEnd type="none" w="sm" len="sm"/>
            <a:tailEnd type="none" w="sm" len="sm"/>
          </a:ln>
        </p:spPr>
      </p:sp>
      <p:sp>
        <p:nvSpPr>
          <p:cNvPr id="14" name="TextBox 14"/>
          <p:cNvSpPr txBox="1"/>
          <p:nvPr/>
        </p:nvSpPr>
        <p:spPr>
          <a:xfrm>
            <a:off x="3956656" y="1669436"/>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Product Analysis</a:t>
            </a:r>
          </a:p>
        </p:txBody>
      </p:sp>
      <p:sp>
        <p:nvSpPr>
          <p:cNvPr id="15" name="TextBox 15"/>
          <p:cNvSpPr txBox="1"/>
          <p:nvPr/>
        </p:nvSpPr>
        <p:spPr>
          <a:xfrm>
            <a:off x="8280530" y="2757699"/>
            <a:ext cx="9314170" cy="2453513"/>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product analysis identified top-selling products and analyzed product categories:</a:t>
            </a:r>
          </a:p>
          <a:p>
            <a:pPr algn="l">
              <a:lnSpc>
                <a:spcPts val="4816"/>
              </a:lnSpc>
            </a:pPr>
            <a:endParaRPr lang="en-US" sz="4300">
              <a:solidFill>
                <a:srgbClr val="FFFFFF"/>
              </a:solidFill>
              <a:latin typeface="Nourd Semi-Bold"/>
              <a:ea typeface="Nourd Semi-Bold"/>
              <a:cs typeface="Nourd Semi-Bold"/>
              <a:sym typeface="Nourd Semi-Bold"/>
            </a:endParaRPr>
          </a:p>
        </p:txBody>
      </p:sp>
      <p:sp>
        <p:nvSpPr>
          <p:cNvPr id="16" name="AutoShape 16"/>
          <p:cNvSpPr/>
          <p:nvPr/>
        </p:nvSpPr>
        <p:spPr>
          <a:xfrm>
            <a:off x="7162133" y="1106972"/>
            <a:ext cx="7908257" cy="0"/>
          </a:xfrm>
          <a:prstGeom prst="line">
            <a:avLst/>
          </a:prstGeom>
          <a:ln w="47625" cap="flat">
            <a:solidFill>
              <a:srgbClr val="FFFFFF"/>
            </a:solidFill>
            <a:prstDash val="solid"/>
            <a:headEnd type="none" w="sm" len="sm"/>
            <a:tailEnd type="arrow" w="med" len="sm"/>
          </a:ln>
        </p:spPr>
      </p:sp>
      <p:sp>
        <p:nvSpPr>
          <p:cNvPr id="17" name="Freeform 17"/>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9396277" y="5521982"/>
            <a:ext cx="7569591" cy="564513"/>
          </a:xfrm>
          <a:prstGeom prst="rect">
            <a:avLst/>
          </a:prstGeom>
        </p:spPr>
        <p:txBody>
          <a:bodyPr lIns="0" tIns="0" rIns="0" bIns="0" rtlCol="0" anchor="t">
            <a:spAutoFit/>
          </a:bodyPr>
          <a:lstStyle/>
          <a:p>
            <a:pPr algn="ctr">
              <a:lnSpc>
                <a:spcPts val="4576"/>
              </a:lnSpc>
            </a:pPr>
            <a:r>
              <a:rPr lang="en-US" sz="3269">
                <a:solidFill>
                  <a:srgbClr val="FFFFFF"/>
                </a:solidFill>
                <a:latin typeface="Canva Sans Bold"/>
                <a:ea typeface="Canva Sans Bold"/>
                <a:cs typeface="Canva Sans Bold"/>
                <a:sym typeface="Canva Sans Bold"/>
              </a:rPr>
              <a:t> Top-selling products were identified.</a:t>
            </a:r>
          </a:p>
        </p:txBody>
      </p:sp>
      <p:sp>
        <p:nvSpPr>
          <p:cNvPr id="19" name="TextBox 19"/>
          <p:cNvSpPr txBox="1"/>
          <p:nvPr/>
        </p:nvSpPr>
        <p:spPr>
          <a:xfrm>
            <a:off x="9499886" y="6349450"/>
            <a:ext cx="9626991" cy="1726711"/>
          </a:xfrm>
          <a:prstGeom prst="rect">
            <a:avLst/>
          </a:prstGeom>
        </p:spPr>
        <p:txBody>
          <a:bodyPr lIns="0" tIns="0" rIns="0" bIns="0" rtlCol="0" anchor="t">
            <a:spAutoFit/>
          </a:bodyPr>
          <a:lstStyle/>
          <a:p>
            <a:pPr algn="l">
              <a:lnSpc>
                <a:spcPts val="4576"/>
              </a:lnSpc>
            </a:pPr>
            <a:r>
              <a:rPr lang="en-US" sz="3269">
                <a:solidFill>
                  <a:srgbClr val="FFFFFF"/>
                </a:solidFill>
                <a:latin typeface="Canva Sans Bold"/>
                <a:ea typeface="Canva Sans Bold"/>
                <a:cs typeface="Canva Sans Bold"/>
                <a:sym typeface="Canva Sans Bold"/>
              </a:rPr>
              <a:t>Analysis of product categories and types helped understand customer preferences.</a:t>
            </a:r>
          </a:p>
          <a:p>
            <a:pPr algn="ctr">
              <a:lnSpc>
                <a:spcPts val="4576"/>
              </a:lnSpc>
            </a:pPr>
            <a:endParaRPr lang="en-US" sz="3269">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13862" y="1527748"/>
            <a:ext cx="9659346" cy="7231504"/>
          </a:xfrm>
          <a:custGeom>
            <a:avLst/>
            <a:gdLst/>
            <a:ahLst/>
            <a:cxnLst/>
            <a:rect l="l" t="t" r="r" b="b"/>
            <a:pathLst>
              <a:path w="9659346" h="7231504">
                <a:moveTo>
                  <a:pt x="0" y="0"/>
                </a:moveTo>
                <a:lnTo>
                  <a:pt x="9659347" y="0"/>
                </a:lnTo>
                <a:lnTo>
                  <a:pt x="9659347" y="7231504"/>
                </a:lnTo>
                <a:lnTo>
                  <a:pt x="0" y="7231504"/>
                </a:lnTo>
                <a:lnTo>
                  <a:pt x="0" y="0"/>
                </a:lnTo>
                <a:close/>
              </a:path>
            </a:pathLst>
          </a:custGeom>
          <a:blipFill>
            <a:blip r:embed="rId2"/>
            <a:stretch>
              <a:fillRect/>
            </a:stretch>
          </a:blipFill>
        </p:spPr>
      </p:sp>
      <p:sp>
        <p:nvSpPr>
          <p:cNvPr id="3" name="Freeform 3"/>
          <p:cNvSpPr/>
          <p:nvPr/>
        </p:nvSpPr>
        <p:spPr>
          <a:xfrm>
            <a:off x="11027274" y="-3840604"/>
            <a:ext cx="7277933" cy="7231504"/>
          </a:xfrm>
          <a:custGeom>
            <a:avLst/>
            <a:gdLst/>
            <a:ahLst/>
            <a:cxnLst/>
            <a:rect l="l" t="t" r="r" b="b"/>
            <a:pathLst>
              <a:path w="7290223" h="7279764">
                <a:moveTo>
                  <a:pt x="0" y="0"/>
                </a:moveTo>
                <a:lnTo>
                  <a:pt x="7290223" y="0"/>
                </a:lnTo>
                <a:lnTo>
                  <a:pt x="7290223" y="7279763"/>
                </a:lnTo>
                <a:lnTo>
                  <a:pt x="0" y="7279763"/>
                </a:lnTo>
                <a:lnTo>
                  <a:pt x="0" y="0"/>
                </a:lnTo>
                <a:close/>
              </a:path>
            </a:pathLst>
          </a:custGeom>
          <a:blipFill>
            <a:blip r:embed="rId3"/>
            <a:stretch>
              <a:fillRect/>
            </a:stretch>
          </a:blipFill>
        </p:spPr>
      </p:sp>
      <p:sp>
        <p:nvSpPr>
          <p:cNvPr id="4" name="Freeform 4"/>
          <p:cNvSpPr/>
          <p:nvPr/>
        </p:nvSpPr>
        <p:spPr>
          <a:xfrm>
            <a:off x="10997777" y="3390900"/>
            <a:ext cx="7290224" cy="6896100"/>
          </a:xfrm>
          <a:custGeom>
            <a:avLst/>
            <a:gdLst/>
            <a:ahLst/>
            <a:cxnLst/>
            <a:rect l="l" t="t" r="r" b="b"/>
            <a:pathLst>
              <a:path w="7290223" h="7177066">
                <a:moveTo>
                  <a:pt x="0" y="0"/>
                </a:moveTo>
                <a:lnTo>
                  <a:pt x="7290223" y="0"/>
                </a:lnTo>
                <a:lnTo>
                  <a:pt x="7290223" y="7177066"/>
                </a:lnTo>
                <a:lnTo>
                  <a:pt x="0" y="7177066"/>
                </a:lnTo>
                <a:lnTo>
                  <a:pt x="0" y="0"/>
                </a:lnTo>
                <a:close/>
              </a:path>
            </a:pathLst>
          </a:custGeom>
          <a:blipFill>
            <a:blip r:embed="rId4"/>
            <a:stretch>
              <a:fillRect l="-940" r="-940" b="-348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64735" y="852764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156210" y="3732888"/>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826047" y="1771868"/>
            <a:ext cx="6121323" cy="7486432"/>
          </a:xfrm>
          <a:custGeom>
            <a:avLst/>
            <a:gdLst/>
            <a:ahLst/>
            <a:cxnLst/>
            <a:rect l="l" t="t" r="r" b="b"/>
            <a:pathLst>
              <a:path w="6121323" h="7486432">
                <a:moveTo>
                  <a:pt x="0" y="0"/>
                </a:moveTo>
                <a:lnTo>
                  <a:pt x="6121322" y="0"/>
                </a:lnTo>
                <a:lnTo>
                  <a:pt x="6121322" y="7486432"/>
                </a:lnTo>
                <a:lnTo>
                  <a:pt x="0" y="7486432"/>
                </a:lnTo>
                <a:lnTo>
                  <a:pt x="0" y="0"/>
                </a:lnTo>
                <a:close/>
              </a:path>
            </a:pathLst>
          </a:custGeom>
          <a:blipFill>
            <a:blip r:embed="rId4"/>
            <a:stretch>
              <a:fillRect/>
            </a:stretch>
          </a:blipFill>
        </p:spPr>
      </p:sp>
      <p:sp>
        <p:nvSpPr>
          <p:cNvPr id="13" name="TextBox 13"/>
          <p:cNvSpPr txBox="1"/>
          <p:nvPr/>
        </p:nvSpPr>
        <p:spPr>
          <a:xfrm>
            <a:off x="2913411" y="1694369"/>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Conclusion </a:t>
            </a:r>
          </a:p>
        </p:txBody>
      </p:sp>
      <p:sp>
        <p:nvSpPr>
          <p:cNvPr id="14" name="TextBox 14"/>
          <p:cNvSpPr txBox="1"/>
          <p:nvPr/>
        </p:nvSpPr>
        <p:spPr>
          <a:xfrm>
            <a:off x="1028700" y="3479784"/>
            <a:ext cx="10940222" cy="5272659"/>
          </a:xfrm>
          <a:prstGeom prst="rect">
            <a:avLst/>
          </a:prstGeom>
        </p:spPr>
        <p:txBody>
          <a:bodyPr lIns="0" tIns="0" rIns="0" bIns="0" rtlCol="0" anchor="t">
            <a:spAutoFit/>
          </a:bodyPr>
          <a:lstStyle/>
          <a:p>
            <a:pPr algn="l">
              <a:lnSpc>
                <a:spcPts val="3886"/>
              </a:lnSpc>
            </a:pPr>
            <a:r>
              <a:rPr lang="en-US" sz="3109">
                <a:solidFill>
                  <a:srgbClr val="FFFFFF"/>
                </a:solidFill>
                <a:latin typeface="Nourd Semi-Bold"/>
                <a:ea typeface="Nourd Semi-Bold"/>
                <a:cs typeface="Nourd Semi-Bold"/>
                <a:sym typeface="Nourd Semi-Bold"/>
              </a:rPr>
              <a:t> Key findings from the analysis include:</a:t>
            </a:r>
          </a:p>
          <a:p>
            <a:pPr algn="l">
              <a:lnSpc>
                <a:spcPts val="3886"/>
              </a:lnSpc>
            </a:pPr>
            <a:endParaRPr lang="en-US" sz="3109">
              <a:solidFill>
                <a:srgbClr val="FFFFFF"/>
              </a:solidFill>
              <a:latin typeface="Nourd Semi-Bold"/>
              <a:ea typeface="Nourd Semi-Bold"/>
              <a:cs typeface="Nourd Semi-Bold"/>
              <a:sym typeface="Nourd Semi-Bold"/>
            </a:endParaRPr>
          </a:p>
          <a:p>
            <a:pPr algn="just">
              <a:lnSpc>
                <a:spcPts val="3886"/>
              </a:lnSpc>
            </a:pPr>
            <a:r>
              <a:rPr lang="en-US" sz="3109">
                <a:solidFill>
                  <a:srgbClr val="FFFFFF"/>
                </a:solidFill>
                <a:latin typeface="Nourd Semi-Bold"/>
                <a:ea typeface="Nourd Semi-Bold"/>
                <a:cs typeface="Nourd Semi-Bold"/>
                <a:sym typeface="Nourd Semi-Bold"/>
              </a:rPr>
              <a:t> - Sales peak during morning hours and are </a:t>
            </a:r>
          </a:p>
          <a:p>
            <a:pPr algn="just">
              <a:lnSpc>
                <a:spcPts val="3886"/>
              </a:lnSpc>
            </a:pPr>
            <a:r>
              <a:rPr lang="en-US" sz="3109">
                <a:solidFill>
                  <a:srgbClr val="FFFFFF"/>
                </a:solidFill>
                <a:latin typeface="Nourd Semi-Bold"/>
                <a:ea typeface="Nourd Semi-Bold"/>
                <a:cs typeface="Nourd Semi-Bold"/>
                <a:sym typeface="Nourd Semi-Bold"/>
              </a:rPr>
              <a:t>consistent throughout the week.</a:t>
            </a:r>
          </a:p>
          <a:p>
            <a:pPr algn="just">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Store performance varies significantly, with some stores outperforming others.</a:t>
            </a:r>
          </a:p>
          <a:p>
            <a:pPr algn="l">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Top-selling products and categories were identified, providing insights into customer preferences.</a:t>
            </a:r>
          </a:p>
          <a:p>
            <a:pPr algn="l">
              <a:lnSpc>
                <a:spcPts val="2891"/>
              </a:lnSpc>
            </a:pPr>
            <a:endParaRPr lang="en-US" sz="3109">
              <a:solidFill>
                <a:srgbClr val="FFFFFF"/>
              </a:solidFill>
              <a:latin typeface="Nourd Semi-Bold"/>
              <a:ea typeface="Nourd Semi-Bold"/>
              <a:cs typeface="Nourd Semi-Bold"/>
              <a:sym typeface="Nour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634607" y="8260160"/>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502480" y="3877669"/>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166677" y="2199620"/>
            <a:ext cx="5249351" cy="7351225"/>
          </a:xfrm>
          <a:custGeom>
            <a:avLst/>
            <a:gdLst/>
            <a:ahLst/>
            <a:cxnLst/>
            <a:rect l="l" t="t" r="r" b="b"/>
            <a:pathLst>
              <a:path w="5249351" h="7351225">
                <a:moveTo>
                  <a:pt x="0" y="0"/>
                </a:moveTo>
                <a:lnTo>
                  <a:pt x="5249351" y="0"/>
                </a:lnTo>
                <a:lnTo>
                  <a:pt x="5249351" y="7351225"/>
                </a:lnTo>
                <a:lnTo>
                  <a:pt x="0" y="7351225"/>
                </a:lnTo>
                <a:lnTo>
                  <a:pt x="0" y="0"/>
                </a:lnTo>
                <a:close/>
              </a:path>
            </a:pathLst>
          </a:custGeom>
          <a:blipFill>
            <a:blip r:embed="rId4"/>
            <a:stretch>
              <a:fillRect/>
            </a:stretch>
          </a:blipFill>
        </p:spPr>
      </p:sp>
      <p:sp>
        <p:nvSpPr>
          <p:cNvPr id="13" name="TextBox 13"/>
          <p:cNvSpPr txBox="1"/>
          <p:nvPr/>
        </p:nvSpPr>
        <p:spPr>
          <a:xfrm>
            <a:off x="2186092" y="2232903"/>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 Recommendations</a:t>
            </a:r>
          </a:p>
        </p:txBody>
      </p:sp>
      <p:sp>
        <p:nvSpPr>
          <p:cNvPr id="14" name="TextBox 14"/>
          <p:cNvSpPr txBox="1"/>
          <p:nvPr/>
        </p:nvSpPr>
        <p:spPr>
          <a:xfrm>
            <a:off x="1374970" y="3530059"/>
            <a:ext cx="11441897" cy="3989853"/>
          </a:xfrm>
          <a:prstGeom prst="rect">
            <a:avLst/>
          </a:prstGeom>
        </p:spPr>
        <p:txBody>
          <a:bodyPr lIns="0" tIns="0" rIns="0" bIns="0" rtlCol="0" anchor="t">
            <a:spAutoFit/>
          </a:bodyPr>
          <a:lstStyle/>
          <a:p>
            <a:pPr algn="l">
              <a:lnSpc>
                <a:spcPts val="4064"/>
              </a:lnSpc>
            </a:pPr>
            <a:r>
              <a:rPr lang="en-US" sz="3251">
                <a:solidFill>
                  <a:srgbClr val="FFFFFF"/>
                </a:solidFill>
                <a:latin typeface="Nourd Semi-Bold"/>
                <a:ea typeface="Nourd Semi-Bold"/>
                <a:cs typeface="Nourd Semi-Bold"/>
                <a:sym typeface="Nourd Semi-Bold"/>
              </a:rPr>
              <a:t> Recommendations based on insights:</a:t>
            </a:r>
          </a:p>
          <a:p>
            <a:pPr algn="l">
              <a:lnSpc>
                <a:spcPts val="4064"/>
              </a:lnSpc>
            </a:pPr>
            <a:r>
              <a:rPr lang="en-US" sz="3251">
                <a:solidFill>
                  <a:srgbClr val="FFFFFF"/>
                </a:solidFill>
                <a:latin typeface="Nourd Semi-Bold"/>
                <a:ea typeface="Nourd Semi-Bold"/>
                <a:cs typeface="Nourd Semi-Bold"/>
                <a:sym typeface="Nourd Semi-Bold"/>
              </a:rPr>
              <a:t> - Focus marketing efforts on peak sales hours.</a:t>
            </a:r>
          </a:p>
          <a:p>
            <a:pPr algn="l">
              <a:lnSpc>
                <a:spcPts val="4064"/>
              </a:lnSpc>
            </a:pPr>
            <a:r>
              <a:rPr lang="en-US" sz="3251">
                <a:solidFill>
                  <a:srgbClr val="FFFFFF"/>
                </a:solidFill>
                <a:latin typeface="Nourd Semi-Bold"/>
                <a:ea typeface="Nourd Semi-Bold"/>
                <a:cs typeface="Nourd Semi-Bold"/>
                <a:sym typeface="Nourd Semi-Bold"/>
              </a:rPr>
              <a:t> - Investigate factors contributing to lower sales on Saturdays.</a:t>
            </a:r>
          </a:p>
          <a:p>
            <a:pPr algn="l">
              <a:lnSpc>
                <a:spcPts val="4064"/>
              </a:lnSpc>
            </a:pPr>
            <a:r>
              <a:rPr lang="en-US" sz="3251">
                <a:solidFill>
                  <a:srgbClr val="FFFFFF"/>
                </a:solidFill>
                <a:latin typeface="Nourd Semi-Bold"/>
                <a:ea typeface="Nourd Semi-Bold"/>
                <a:cs typeface="Nourd Semi-Bold"/>
                <a:sym typeface="Nourd Semi-Bold"/>
              </a:rPr>
              <a:t> - Adjust inventory for top-selling products.</a:t>
            </a:r>
          </a:p>
          <a:p>
            <a:pPr algn="l">
              <a:lnSpc>
                <a:spcPts val="4064"/>
              </a:lnSpc>
            </a:pPr>
            <a:r>
              <a:rPr lang="en-US" sz="3251">
                <a:solidFill>
                  <a:srgbClr val="FFFFFF"/>
                </a:solidFill>
                <a:latin typeface="Nourd Semi-Bold"/>
                <a:ea typeface="Nourd Semi-Bold"/>
                <a:cs typeface="Nourd Semi-Bold"/>
                <a:sym typeface="Nourd Semi-Bold"/>
              </a:rPr>
              <a:t> - Explore promotional opportunities during </a:t>
            </a:r>
          </a:p>
          <a:p>
            <a:pPr algn="l">
              <a:lnSpc>
                <a:spcPts val="4064"/>
              </a:lnSpc>
            </a:pPr>
            <a:r>
              <a:rPr lang="en-US" sz="3251">
                <a:solidFill>
                  <a:srgbClr val="FFFFFF"/>
                </a:solidFill>
                <a:latin typeface="Nourd Semi-Bold"/>
                <a:ea typeface="Nourd Semi-Bold"/>
                <a:cs typeface="Nourd Semi-Bold"/>
                <a:sym typeface="Nourd Semi-Bold"/>
              </a:rPr>
              <a:t>identified peak times.</a:t>
            </a:r>
          </a:p>
          <a:p>
            <a:pPr algn="l">
              <a:lnSpc>
                <a:spcPts val="3024"/>
              </a:lnSpc>
            </a:pPr>
            <a:endParaRPr lang="en-US" sz="3251">
              <a:solidFill>
                <a:srgbClr val="FFFFFF"/>
              </a:solidFill>
              <a:latin typeface="Nourd Semi-Bold"/>
              <a:ea typeface="Nourd Semi-Bold"/>
              <a:cs typeface="Nourd Semi-Bold"/>
              <a:sym typeface="Nour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274" b="-10274"/>
              </a:stretch>
            </a:blipFill>
          </p:spPr>
        </p:sp>
      </p:grpSp>
      <p:sp>
        <p:nvSpPr>
          <p:cNvPr id="10" name="TextBox 10"/>
          <p:cNvSpPr txBox="1"/>
          <p:nvPr/>
        </p:nvSpPr>
        <p:spPr>
          <a:xfrm>
            <a:off x="8217131" y="3530129"/>
            <a:ext cx="8658116" cy="1758442"/>
          </a:xfrm>
          <a:prstGeom prst="rect">
            <a:avLst/>
          </a:prstGeom>
        </p:spPr>
        <p:txBody>
          <a:bodyPr lIns="0" tIns="0" rIns="0" bIns="0" rtlCol="0" anchor="t">
            <a:spAutoFit/>
          </a:bodyPr>
          <a:lstStyle/>
          <a:p>
            <a:pPr algn="l">
              <a:lnSpc>
                <a:spcPts val="6734"/>
              </a:lnSpc>
            </a:pPr>
            <a:r>
              <a:rPr lang="en-US" sz="7400">
                <a:solidFill>
                  <a:srgbClr val="FFFFFF"/>
                </a:solidFill>
                <a:latin typeface="Nourd Semi-Bold"/>
                <a:ea typeface="Nourd Semi-Bold"/>
                <a:cs typeface="Nourd Semi-Bold"/>
                <a:sym typeface="Nourd Semi-Bold"/>
              </a:rPr>
              <a:t>End of Presentation</a:t>
            </a:r>
          </a:p>
        </p:txBody>
      </p:sp>
      <p:sp>
        <p:nvSpPr>
          <p:cNvPr id="11" name="TextBox 11"/>
          <p:cNvSpPr txBox="1"/>
          <p:nvPr/>
        </p:nvSpPr>
        <p:spPr>
          <a:xfrm>
            <a:off x="8217131" y="5353050"/>
            <a:ext cx="6430930" cy="911145"/>
          </a:xfrm>
          <a:prstGeom prst="rect">
            <a:avLst/>
          </a:prstGeom>
        </p:spPr>
        <p:txBody>
          <a:bodyPr lIns="0" tIns="0" rIns="0" bIns="0" rtlCol="0" anchor="t">
            <a:spAutoFit/>
          </a:bodyPr>
          <a:lstStyle/>
          <a:p>
            <a:pPr algn="l">
              <a:lnSpc>
                <a:spcPts val="6744"/>
              </a:lnSpc>
            </a:pPr>
            <a:r>
              <a:rPr lang="en-US" sz="7411">
                <a:solidFill>
                  <a:srgbClr val="B49567"/>
                </a:solidFill>
                <a:latin typeface="Nourd Semi-Bold"/>
                <a:ea typeface="Nourd Semi-Bold"/>
                <a:cs typeface="Nourd Semi-Bold"/>
                <a:sym typeface="Nourd Semi-Bold"/>
              </a:rPr>
              <a:t>Thank You</a:t>
            </a:r>
          </a:p>
        </p:txBody>
      </p:sp>
      <p:sp>
        <p:nvSpPr>
          <p:cNvPr id="12" name="AutoShape 12"/>
          <p:cNvSpPr/>
          <p:nvPr/>
        </p:nvSpPr>
        <p:spPr>
          <a:xfrm>
            <a:off x="13743781" y="5703848"/>
            <a:ext cx="2315077"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7684864" y="6683295"/>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217131" y="6635670"/>
            <a:ext cx="4613417" cy="14624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Abhishek Kumar</a:t>
            </a:r>
          </a:p>
          <a:p>
            <a:pPr algn="l">
              <a:lnSpc>
                <a:spcPts val="3920"/>
              </a:lnSpc>
            </a:pPr>
            <a:r>
              <a:rPr lang="en-US" sz="2800" dirty="0">
                <a:solidFill>
                  <a:srgbClr val="FFFFFF"/>
                </a:solidFill>
                <a:latin typeface="Nourd Light"/>
                <a:ea typeface="Nourd Light"/>
                <a:cs typeface="Nourd Light"/>
                <a:sym typeface="Nourd Light"/>
              </a:rPr>
              <a:t>Coffee Shop</a:t>
            </a:r>
          </a:p>
          <a:p>
            <a:pPr algn="l">
              <a:lnSpc>
                <a:spcPts val="3920"/>
              </a:lnSpc>
            </a:pPr>
            <a:r>
              <a:rPr lang="en-US" sz="2800" dirty="0">
                <a:solidFill>
                  <a:srgbClr val="FFFFFF"/>
                </a:solidFill>
                <a:latin typeface="Nourd Light"/>
                <a:ea typeface="Nourd Light"/>
                <a:cs typeface="Nourd Light"/>
                <a:sym typeface="Nourd Light"/>
              </a:rPr>
              <a:t>New York City</a:t>
            </a:r>
          </a:p>
        </p:txBody>
      </p:sp>
      <p:sp>
        <p:nvSpPr>
          <p:cNvPr id="17" name="TextBox 17"/>
          <p:cNvSpPr txBox="1"/>
          <p:nvPr/>
        </p:nvSpPr>
        <p:spPr>
          <a:xfrm>
            <a:off x="12830548"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123-456-7890</a:t>
            </a:r>
          </a:p>
          <a:p>
            <a:pPr algn="l">
              <a:lnSpc>
                <a:spcPts val="3920"/>
              </a:lnSpc>
            </a:pPr>
            <a:r>
              <a:rPr lang="en-US" sz="2800">
                <a:solidFill>
                  <a:srgbClr val="FFFFFF"/>
                </a:solidFill>
                <a:latin typeface="Nourd Light"/>
                <a:ea typeface="Nourd Light"/>
                <a:cs typeface="Nourd Light"/>
                <a:sym typeface="Nourd Light"/>
              </a:rPr>
              <a:t>www.coffee.com</a:t>
            </a:r>
          </a:p>
          <a:p>
            <a:pPr algn="l">
              <a:lnSpc>
                <a:spcPts val="3920"/>
              </a:lnSpc>
            </a:pPr>
            <a:r>
              <a:rPr lang="en-US" sz="2800">
                <a:solidFill>
                  <a:srgbClr val="FFFFFF"/>
                </a:solidFill>
                <a:latin typeface="Nourd Light"/>
                <a:ea typeface="Nourd Light"/>
                <a:cs typeface="Nourd Light"/>
                <a:sym typeface="Nourd Light"/>
              </a:rPr>
              <a:t>coffeeshop1204@gamil.com</a:t>
            </a:r>
          </a:p>
        </p:txBody>
      </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168028" y="949944"/>
            <a:ext cx="1581924" cy="1202262"/>
          </a:xfrm>
          <a:custGeom>
            <a:avLst/>
            <a:gdLst/>
            <a:ahLst/>
            <a:cxnLst/>
            <a:rect l="l" t="t" r="r" b="b"/>
            <a:pathLst>
              <a:path w="1581924" h="1202262">
                <a:moveTo>
                  <a:pt x="0" y="0"/>
                </a:moveTo>
                <a:lnTo>
                  <a:pt x="1581925" y="0"/>
                </a:lnTo>
                <a:lnTo>
                  <a:pt x="1581925" y="1202263"/>
                </a:lnTo>
                <a:lnTo>
                  <a:pt x="0" y="1202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AutoShape 13"/>
          <p:cNvSpPr/>
          <p:nvPr/>
        </p:nvSpPr>
        <p:spPr>
          <a:xfrm>
            <a:off x="4765362" y="9258300"/>
            <a:ext cx="7192705" cy="0"/>
          </a:xfrm>
          <a:prstGeom prst="line">
            <a:avLst/>
          </a:prstGeom>
          <a:ln w="47625" cap="flat">
            <a:solidFill>
              <a:srgbClr val="B49567"/>
            </a:solidFill>
            <a:prstDash val="solid"/>
            <a:headEnd type="arrow" w="med" len="sm"/>
            <a:tailEnd type="none" w="sm" len="sm"/>
          </a:ln>
        </p:spPr>
      </p:sp>
      <p:grpSp>
        <p:nvGrpSpPr>
          <p:cNvPr id="14" name="Group 14"/>
          <p:cNvGrpSpPr/>
          <p:nvPr/>
        </p:nvGrpSpPr>
        <p:grpSpPr>
          <a:xfrm>
            <a:off x="1028700" y="8786368"/>
            <a:ext cx="3163849" cy="1039115"/>
            <a:chOff x="0" y="0"/>
            <a:chExt cx="1762396" cy="578830"/>
          </a:xfrm>
        </p:grpSpPr>
        <p:sp>
          <p:nvSpPr>
            <p:cNvPr id="15" name="Freeform 15"/>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6" name="TextBox 16"/>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7" name="AutoShape 17"/>
          <p:cNvSpPr/>
          <p:nvPr/>
        </p:nvSpPr>
        <p:spPr>
          <a:xfrm>
            <a:off x="10231489" y="1749103"/>
            <a:ext cx="2884117" cy="0"/>
          </a:xfrm>
          <a:prstGeom prst="line">
            <a:avLst/>
          </a:prstGeom>
          <a:ln w="47625" cap="flat">
            <a:solidFill>
              <a:srgbClr val="B49567"/>
            </a:solidFill>
            <a:prstDash val="solid"/>
            <a:headEnd type="none" w="sm" len="sm"/>
            <a:tailEnd type="none" w="sm" len="sm"/>
          </a:ln>
        </p:spPr>
      </p:sp>
      <p:sp>
        <p:nvSpPr>
          <p:cNvPr id="18" name="TextBox 18"/>
          <p:cNvSpPr txBox="1"/>
          <p:nvPr/>
        </p:nvSpPr>
        <p:spPr>
          <a:xfrm>
            <a:off x="2587434" y="876300"/>
            <a:ext cx="7644055" cy="1327360"/>
          </a:xfrm>
          <a:prstGeom prst="rect">
            <a:avLst/>
          </a:prstGeom>
        </p:spPr>
        <p:txBody>
          <a:bodyPr lIns="0" tIns="0" rIns="0" bIns="0" rtlCol="0" anchor="t">
            <a:spAutoFit/>
          </a:bodyPr>
          <a:lstStyle/>
          <a:p>
            <a:pPr algn="ctr">
              <a:lnSpc>
                <a:spcPts val="10838"/>
              </a:lnSpc>
            </a:pPr>
            <a:r>
              <a:rPr lang="en-US" sz="7741">
                <a:solidFill>
                  <a:srgbClr val="FFFFFF"/>
                </a:solidFill>
                <a:latin typeface="Canva Sans Bold"/>
                <a:ea typeface="Canva Sans Bold"/>
                <a:cs typeface="Canva Sans Bold"/>
                <a:sym typeface="Canva Sans Bold"/>
              </a:rPr>
              <a:t>Introduction</a:t>
            </a:r>
          </a:p>
        </p:txBody>
      </p:sp>
      <p:sp>
        <p:nvSpPr>
          <p:cNvPr id="19" name="TextBox 19"/>
          <p:cNvSpPr txBox="1"/>
          <p:nvPr/>
        </p:nvSpPr>
        <p:spPr>
          <a:xfrm>
            <a:off x="1611142" y="2934445"/>
            <a:ext cx="9348047" cy="4711765"/>
          </a:xfrm>
          <a:prstGeom prst="rect">
            <a:avLst/>
          </a:prstGeom>
        </p:spPr>
        <p:txBody>
          <a:bodyPr lIns="0" tIns="0" rIns="0" bIns="0" rtlCol="0" anchor="t">
            <a:spAutoFit/>
          </a:bodyPr>
          <a:lstStyle/>
          <a:p>
            <a:pPr algn="just">
              <a:lnSpc>
                <a:spcPts val="5374"/>
              </a:lnSpc>
            </a:pPr>
            <a:r>
              <a:rPr lang="en-US" sz="3838">
                <a:solidFill>
                  <a:srgbClr val="FFFFFF"/>
                </a:solidFill>
                <a:latin typeface="Canva Sans"/>
                <a:ea typeface="Canva Sans"/>
                <a:cs typeface="Canva Sans"/>
                <a:sym typeface="Canva Sans"/>
              </a:rPr>
              <a:t>This project aims to give clear insights into sales data by analyzing transaction details, finding patterns, and drawing practical conclusions. By making decisions based on data, businesses can improve operations and boost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8" name="TextBox 8"/>
          <p:cNvSpPr txBox="1"/>
          <p:nvPr/>
        </p:nvSpPr>
        <p:spPr>
          <a:xfrm>
            <a:off x="2464298" y="1959168"/>
            <a:ext cx="6679702" cy="1787670"/>
          </a:xfrm>
          <a:prstGeom prst="rect">
            <a:avLst/>
          </a:prstGeom>
        </p:spPr>
        <p:txBody>
          <a:bodyPr lIns="0" tIns="0" rIns="0" bIns="0" rtlCol="0" anchor="t">
            <a:spAutoFit/>
          </a:bodyPr>
          <a:lstStyle/>
          <a:p>
            <a:pPr algn="l">
              <a:lnSpc>
                <a:spcPts val="6892"/>
              </a:lnSpc>
            </a:pPr>
            <a:r>
              <a:rPr lang="en-US" sz="7411">
                <a:solidFill>
                  <a:srgbClr val="B49567"/>
                </a:solidFill>
                <a:latin typeface="Nourd Semi-Bold"/>
                <a:ea typeface="Nourd Semi-Bold"/>
                <a:cs typeface="Nourd Semi-Bold"/>
                <a:sym typeface="Nourd Semi-Bold"/>
              </a:rPr>
              <a:t> Objectives:</a:t>
            </a:r>
          </a:p>
          <a:p>
            <a:pPr algn="l">
              <a:lnSpc>
                <a:spcPts val="6892"/>
              </a:lnSpc>
            </a:pPr>
            <a:endParaRPr lang="en-US" sz="7411">
              <a:solidFill>
                <a:srgbClr val="B49567"/>
              </a:solidFill>
              <a:latin typeface="Nourd Semi-Bold"/>
              <a:ea typeface="Nourd Semi-Bold"/>
              <a:cs typeface="Nourd Semi-Bold"/>
              <a:sym typeface="Nourd Semi-Bold"/>
            </a:endParaRPr>
          </a:p>
        </p:txBody>
      </p:sp>
      <p:sp>
        <p:nvSpPr>
          <p:cNvPr id="9" name="TextBox 9"/>
          <p:cNvSpPr txBox="1"/>
          <p:nvPr/>
        </p:nvSpPr>
        <p:spPr>
          <a:xfrm>
            <a:off x="2044274" y="3433740"/>
            <a:ext cx="8367630" cy="6274370"/>
          </a:xfrm>
          <a:prstGeom prst="rect">
            <a:avLst/>
          </a:prstGeom>
        </p:spPr>
        <p:txBody>
          <a:bodyPr lIns="0" tIns="0" rIns="0" bIns="0" rtlCol="0" anchor="t">
            <a:spAutoFit/>
          </a:bodyPr>
          <a:lstStyle/>
          <a:p>
            <a:pPr algn="l">
              <a:lnSpc>
                <a:spcPts val="5428"/>
              </a:lnSpc>
            </a:pPr>
            <a:r>
              <a:rPr lang="en-US" sz="3877">
                <a:solidFill>
                  <a:srgbClr val="FFFFFF"/>
                </a:solidFill>
                <a:latin typeface="Nourd Light"/>
                <a:ea typeface="Nourd Light"/>
                <a:cs typeface="Nourd Light"/>
                <a:sym typeface="Nourd Light"/>
              </a:rPr>
              <a:t>Understand sales distribution over time.</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Identify peak sales periods.</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Analyze store and product performance.</a:t>
            </a:r>
          </a:p>
          <a:p>
            <a:pPr algn="l">
              <a:lnSpc>
                <a:spcPts val="4308"/>
              </a:lnSpc>
            </a:pPr>
            <a:r>
              <a:rPr lang="en-US" sz="3077">
                <a:solidFill>
                  <a:srgbClr val="FFFFFF"/>
                </a:solidFill>
                <a:latin typeface="Nourd Light"/>
                <a:ea typeface="Nourd Light"/>
                <a:cs typeface="Nourd Light"/>
                <a:sym typeface="Nourd Light"/>
              </a:rPr>
              <a:t>  </a:t>
            </a:r>
          </a:p>
          <a:p>
            <a:pPr algn="l">
              <a:lnSpc>
                <a:spcPts val="5428"/>
              </a:lnSpc>
            </a:pPr>
            <a:r>
              <a:rPr lang="en-US" sz="3877">
                <a:solidFill>
                  <a:srgbClr val="FFFFFF"/>
                </a:solidFill>
                <a:latin typeface="Nourd Light"/>
                <a:ea typeface="Nourd Light"/>
                <a:cs typeface="Nourd Light"/>
                <a:sym typeface="Nourd Light"/>
              </a:rPr>
              <a:t>Provide recommendations based on insights.</a:t>
            </a:r>
          </a:p>
          <a:p>
            <a:pPr algn="l">
              <a:lnSpc>
                <a:spcPts val="4308"/>
              </a:lnSpc>
            </a:pPr>
            <a:endParaRPr lang="en-US" sz="3877">
              <a:solidFill>
                <a:srgbClr val="FFFFFF"/>
              </a:solidFill>
              <a:latin typeface="Nourd Light"/>
              <a:ea typeface="Nourd Light"/>
              <a:cs typeface="Nourd Light"/>
              <a:sym typeface="Nourd Light"/>
            </a:endParaRPr>
          </a:p>
        </p:txBody>
      </p:sp>
      <p:sp>
        <p:nvSpPr>
          <p:cNvPr id="10" name="AutoShape 10"/>
          <p:cNvSpPr/>
          <p:nvPr/>
        </p:nvSpPr>
        <p:spPr>
          <a:xfrm>
            <a:off x="1010691" y="381827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1010691" y="6328038"/>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1010691" y="5133975"/>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1010691" y="8132566"/>
            <a:ext cx="872490" cy="0"/>
          </a:xfrm>
          <a:prstGeom prst="line">
            <a:avLst/>
          </a:prstGeom>
          <a:ln w="47625" cap="flat">
            <a:solidFill>
              <a:srgbClr val="B49567"/>
            </a:solidFill>
            <a:prstDash val="solid"/>
            <a:headEnd type="none" w="sm" len="sm"/>
            <a:tailEnd type="none" w="sm" len="sm"/>
          </a:ln>
        </p:spPr>
      </p:sp>
      <p:sp>
        <p:nvSpPr>
          <p:cNvPr id="14" name="AutoShape 14"/>
          <p:cNvSpPr/>
          <p:nvPr/>
        </p:nvSpPr>
        <p:spPr>
          <a:xfrm>
            <a:off x="3225489" y="1052512"/>
            <a:ext cx="9724435" cy="0"/>
          </a:xfrm>
          <a:prstGeom prst="line">
            <a:avLst/>
          </a:prstGeom>
          <a:ln w="47625" cap="flat">
            <a:solidFill>
              <a:srgbClr val="FFFFFF"/>
            </a:solidFill>
            <a:prstDash val="solid"/>
            <a:headEnd type="arrow" w="med" len="sm"/>
            <a:tailEnd type="none" w="sm" len="sm"/>
          </a:ln>
        </p:spPr>
      </p:sp>
      <p:grpSp>
        <p:nvGrpSpPr>
          <p:cNvPr id="15" name="Group 15"/>
          <p:cNvGrpSpPr/>
          <p:nvPr/>
        </p:nvGrpSpPr>
        <p:grpSpPr>
          <a:xfrm>
            <a:off x="10732001" y="1601119"/>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732001" y="6175254"/>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152525" y="46501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8" name="Group 8"/>
          <p:cNvGrpSpPr>
            <a:grpSpLocks noChangeAspect="1"/>
          </p:cNvGrpSpPr>
          <p:nvPr/>
        </p:nvGrpSpPr>
        <p:grpSpPr>
          <a:xfrm>
            <a:off x="597296" y="2548836"/>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3644" b="-3644"/>
              </a:stretch>
            </a:blipFill>
          </p:spPr>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sp>
      <p:grpSp>
        <p:nvGrpSpPr>
          <p:cNvPr id="11" name="Group 11"/>
          <p:cNvGrpSpPr/>
          <p:nvPr/>
        </p:nvGrpSpPr>
        <p:grpSpPr>
          <a:xfrm>
            <a:off x="14095451" y="778971"/>
            <a:ext cx="3163849" cy="1039115"/>
            <a:chOff x="0" y="0"/>
            <a:chExt cx="1762396" cy="578830"/>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6539894" y="1851587"/>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Data Overview</a:t>
            </a:r>
          </a:p>
        </p:txBody>
      </p:sp>
      <p:sp>
        <p:nvSpPr>
          <p:cNvPr id="15" name="TextBox 15"/>
          <p:cNvSpPr txBox="1"/>
          <p:nvPr/>
        </p:nvSpPr>
        <p:spPr>
          <a:xfrm>
            <a:off x="6539894" y="2977461"/>
            <a:ext cx="10529339" cy="2052448"/>
          </a:xfrm>
          <a:prstGeom prst="rect">
            <a:avLst/>
          </a:prstGeom>
        </p:spPr>
        <p:txBody>
          <a:bodyPr lIns="0" tIns="0" rIns="0" bIns="0" rtlCol="0" anchor="t">
            <a:spAutoFit/>
          </a:bodyPr>
          <a:lstStyle/>
          <a:p>
            <a:pPr algn="just">
              <a:lnSpc>
                <a:spcPts val="3999"/>
              </a:lnSpc>
            </a:pPr>
            <a:r>
              <a:rPr lang="en-US" sz="4300">
                <a:solidFill>
                  <a:srgbClr val="FFFFFF"/>
                </a:solidFill>
                <a:latin typeface="Nourd"/>
                <a:ea typeface="Nourd"/>
                <a:cs typeface="Nourd"/>
                <a:sym typeface="Nourd"/>
              </a:rPr>
              <a:t>Dataset includes the transaction date, timestamp and location, along with product-level details.</a:t>
            </a:r>
          </a:p>
          <a:p>
            <a:pPr algn="l">
              <a:lnSpc>
                <a:spcPts val="3999"/>
              </a:lnSpc>
            </a:pPr>
            <a:endParaRPr lang="en-US" sz="4300">
              <a:solidFill>
                <a:srgbClr val="FFFFFF"/>
              </a:solidFill>
              <a:latin typeface="Nourd"/>
              <a:ea typeface="Nourd"/>
              <a:cs typeface="Nourd"/>
              <a:sym typeface="Nourd"/>
            </a:endParaRPr>
          </a:p>
        </p:txBody>
      </p:sp>
      <p:sp>
        <p:nvSpPr>
          <p:cNvPr id="16" name="AutoShape 16"/>
          <p:cNvSpPr/>
          <p:nvPr/>
        </p:nvSpPr>
        <p:spPr>
          <a:xfrm>
            <a:off x="6103649" y="5655012"/>
            <a:ext cx="872490" cy="0"/>
          </a:xfrm>
          <a:prstGeom prst="line">
            <a:avLst/>
          </a:prstGeom>
          <a:ln w="47625" cap="flat">
            <a:solidFill>
              <a:srgbClr val="B49567"/>
            </a:solidFill>
            <a:prstDash val="solid"/>
            <a:headEnd type="none" w="sm" len="sm"/>
            <a:tailEnd type="none" w="sm" len="sm"/>
          </a:ln>
        </p:spPr>
      </p:sp>
      <p:sp>
        <p:nvSpPr>
          <p:cNvPr id="17" name="AutoShape 17"/>
          <p:cNvSpPr/>
          <p:nvPr/>
        </p:nvSpPr>
        <p:spPr>
          <a:xfrm>
            <a:off x="6103649" y="6459623"/>
            <a:ext cx="872490" cy="0"/>
          </a:xfrm>
          <a:prstGeom prst="line">
            <a:avLst/>
          </a:prstGeom>
          <a:ln w="47625" cap="flat">
            <a:solidFill>
              <a:srgbClr val="B49567"/>
            </a:solidFill>
            <a:prstDash val="solid"/>
            <a:headEnd type="none" w="sm" len="sm"/>
            <a:tailEnd type="none" w="sm" len="sm"/>
          </a:ln>
        </p:spPr>
      </p:sp>
      <p:sp>
        <p:nvSpPr>
          <p:cNvPr id="18" name="AutoShape 18"/>
          <p:cNvSpPr/>
          <p:nvPr/>
        </p:nvSpPr>
        <p:spPr>
          <a:xfrm>
            <a:off x="6103649" y="7415972"/>
            <a:ext cx="872490" cy="0"/>
          </a:xfrm>
          <a:prstGeom prst="line">
            <a:avLst/>
          </a:prstGeom>
          <a:ln w="47625" cap="flat">
            <a:solidFill>
              <a:srgbClr val="B49567"/>
            </a:solidFill>
            <a:prstDash val="solid"/>
            <a:headEnd type="none" w="sm" len="sm"/>
            <a:tailEnd type="none" w="sm" len="sm"/>
          </a:ln>
        </p:spPr>
      </p:sp>
      <p:sp>
        <p:nvSpPr>
          <p:cNvPr id="19" name="AutoShape 19"/>
          <p:cNvSpPr/>
          <p:nvPr/>
        </p:nvSpPr>
        <p:spPr>
          <a:xfrm>
            <a:off x="6103649" y="8201954"/>
            <a:ext cx="872490" cy="0"/>
          </a:xfrm>
          <a:prstGeom prst="line">
            <a:avLst/>
          </a:prstGeom>
          <a:ln w="47625" cap="flat">
            <a:solidFill>
              <a:srgbClr val="B49567"/>
            </a:solidFill>
            <a:prstDash val="solid"/>
            <a:headEnd type="none" w="sm" len="sm"/>
            <a:tailEnd type="none" w="sm" len="sm"/>
          </a:ln>
        </p:spPr>
      </p:sp>
      <p:sp>
        <p:nvSpPr>
          <p:cNvPr id="20" name="Freeform 20"/>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6976139" y="5277559"/>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Transaction_id,  Transaction_date,  Transaction_time</a:t>
            </a:r>
          </a:p>
        </p:txBody>
      </p:sp>
      <p:sp>
        <p:nvSpPr>
          <p:cNvPr id="22" name="TextBox 22"/>
          <p:cNvSpPr txBox="1"/>
          <p:nvPr/>
        </p:nvSpPr>
        <p:spPr>
          <a:xfrm>
            <a:off x="6976139" y="6104915"/>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Product_category,  Product_type, Product_detail</a:t>
            </a:r>
          </a:p>
        </p:txBody>
      </p:sp>
      <p:sp>
        <p:nvSpPr>
          <p:cNvPr id="23" name="TextBox 23"/>
          <p:cNvSpPr txBox="1"/>
          <p:nvPr/>
        </p:nvSpPr>
        <p:spPr>
          <a:xfrm>
            <a:off x="6976139" y="7017997"/>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Store_id, Store_location</a:t>
            </a:r>
          </a:p>
        </p:txBody>
      </p:sp>
      <p:sp>
        <p:nvSpPr>
          <p:cNvPr id="24" name="TextBox 24"/>
          <p:cNvSpPr txBox="1"/>
          <p:nvPr/>
        </p:nvSpPr>
        <p:spPr>
          <a:xfrm>
            <a:off x="7033289" y="7845354"/>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Transaction_qty, Unit_price, Total_bill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756805" y="2445204"/>
            <a:ext cx="16502495" cy="7177332"/>
          </a:xfrm>
          <a:custGeom>
            <a:avLst/>
            <a:gdLst/>
            <a:ahLst/>
            <a:cxnLst/>
            <a:rect l="l" t="t" r="r" b="b"/>
            <a:pathLst>
              <a:path w="16502495" h="7177332">
                <a:moveTo>
                  <a:pt x="0" y="0"/>
                </a:moveTo>
                <a:lnTo>
                  <a:pt x="16502495" y="0"/>
                </a:lnTo>
                <a:lnTo>
                  <a:pt x="16502495" y="7177333"/>
                </a:lnTo>
                <a:lnTo>
                  <a:pt x="0" y="7177333"/>
                </a:lnTo>
                <a:lnTo>
                  <a:pt x="0" y="0"/>
                </a:lnTo>
                <a:close/>
              </a:path>
            </a:pathLst>
          </a:custGeom>
          <a:blipFill>
            <a:blip r:embed="rId2"/>
            <a:stretch>
              <a:fillRect/>
            </a:stretch>
          </a:blipFill>
        </p:spPr>
      </p:sp>
      <p:sp>
        <p:nvSpPr>
          <p:cNvPr id="3" name="TextBox 3"/>
          <p:cNvSpPr txBox="1"/>
          <p:nvPr/>
        </p:nvSpPr>
        <p:spPr>
          <a:xfrm>
            <a:off x="7086600" y="419100"/>
            <a:ext cx="3182600" cy="1566544"/>
          </a:xfrm>
          <a:prstGeom prst="rect">
            <a:avLst/>
          </a:prstGeom>
        </p:spPr>
        <p:txBody>
          <a:bodyPr wrap="square" lIns="0" tIns="0" rIns="0" bIns="0" rtlCol="0" anchor="t">
            <a:spAutoFit/>
          </a:bodyPr>
          <a:lstStyle/>
          <a:p>
            <a:pPr algn="ctr">
              <a:lnSpc>
                <a:spcPts val="12880"/>
              </a:lnSpc>
            </a:pPr>
            <a:r>
              <a:rPr lang="en-US" sz="9200" dirty="0">
                <a:solidFill>
                  <a:srgbClr val="B49567"/>
                </a:solidFill>
                <a:latin typeface="Canva Sans Bold"/>
                <a:ea typeface="Canva Sans Bold"/>
                <a:cs typeface="Canva Sans Bold"/>
                <a:sym typeface="Canva Sans Bold"/>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8" name="Group 8"/>
          <p:cNvGrpSpPr/>
          <p:nvPr/>
        </p:nvGrpSpPr>
        <p:grpSpPr>
          <a:xfrm>
            <a:off x="12233883" y="0"/>
            <a:ext cx="5897643" cy="7662894"/>
            <a:chOff x="0" y="0"/>
            <a:chExt cx="7863523" cy="10217192"/>
          </a:xfrm>
        </p:grpSpPr>
        <p:pic>
          <p:nvPicPr>
            <p:cNvPr id="9" name="Picture 9"/>
            <p:cNvPicPr>
              <a:picLocks noChangeAspect="1"/>
            </p:cNvPicPr>
            <p:nvPr/>
          </p:nvPicPr>
          <p:blipFill>
            <a:blip r:embed="rId2"/>
            <a:srcRect l="35077" r="13549"/>
            <a:stretch>
              <a:fillRect/>
            </a:stretch>
          </p:blipFill>
          <p:spPr>
            <a:xfrm>
              <a:off x="0" y="0"/>
              <a:ext cx="7863523" cy="10217192"/>
            </a:xfrm>
            <a:prstGeom prst="rect">
              <a:avLst/>
            </a:prstGeom>
          </p:spPr>
        </p:pic>
      </p:grpSp>
      <p:sp>
        <p:nvSpPr>
          <p:cNvPr id="10" name="AutoShape 10"/>
          <p:cNvSpPr/>
          <p:nvPr/>
        </p:nvSpPr>
        <p:spPr>
          <a:xfrm>
            <a:off x="578000" y="715581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578000" y="8174355"/>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578000" y="9145905"/>
            <a:ext cx="872490"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10845030" y="356028"/>
            <a:ext cx="1388853" cy="13888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14245" y="2385325"/>
            <a:ext cx="9150521"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Monthly Sales Distribution</a:t>
            </a:r>
          </a:p>
        </p:txBody>
      </p:sp>
      <p:sp>
        <p:nvSpPr>
          <p:cNvPr id="17" name="TextBox 17"/>
          <p:cNvSpPr txBox="1"/>
          <p:nvPr/>
        </p:nvSpPr>
        <p:spPr>
          <a:xfrm>
            <a:off x="1014245" y="3396900"/>
            <a:ext cx="10120130" cy="2739263"/>
          </a:xfrm>
          <a:prstGeom prst="rect">
            <a:avLst/>
          </a:prstGeom>
        </p:spPr>
        <p:txBody>
          <a:bodyPr lIns="0" tIns="0" rIns="0" bIns="0" rtlCol="0" anchor="t">
            <a:spAutoFit/>
          </a:bodyPr>
          <a:lstStyle/>
          <a:p>
            <a:pPr algn="l">
              <a:lnSpc>
                <a:spcPts val="5633"/>
              </a:lnSpc>
            </a:pPr>
            <a:r>
              <a:rPr lang="en-US" sz="4300">
                <a:solidFill>
                  <a:srgbClr val="FFFFFF"/>
                </a:solidFill>
                <a:latin typeface="Nourd Semi-Bold"/>
                <a:ea typeface="Nourd Semi-Bold"/>
                <a:cs typeface="Nourd Semi-Bold"/>
                <a:sym typeface="Nourd Semi-Bold"/>
              </a:rPr>
              <a:t>The analysis of monthly sales distribution revealed the following insights:</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8" name="AutoShape 18"/>
          <p:cNvSpPr/>
          <p:nvPr/>
        </p:nvSpPr>
        <p:spPr>
          <a:xfrm flipV="1">
            <a:off x="3502626" y="1052512"/>
            <a:ext cx="7342407" cy="21755"/>
          </a:xfrm>
          <a:prstGeom prst="line">
            <a:avLst/>
          </a:prstGeom>
          <a:ln w="47625" cap="flat">
            <a:solidFill>
              <a:srgbClr val="FFFFFF"/>
            </a:solidFill>
            <a:prstDash val="solid"/>
            <a:headEnd type="arrow" w="med" len="sm"/>
            <a:tailEnd type="none" w="sm" len="sm"/>
          </a:ln>
        </p:spPr>
      </p:sp>
      <p:sp>
        <p:nvSpPr>
          <p:cNvPr id="19" name="Freeform 19"/>
          <p:cNvSpPr/>
          <p:nvPr/>
        </p:nvSpPr>
        <p:spPr>
          <a:xfrm>
            <a:off x="1575283" y="413062"/>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575283" y="6808470"/>
            <a:ext cx="97730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Sales increased steadily from January to June.</a:t>
            </a:r>
          </a:p>
        </p:txBody>
      </p:sp>
      <p:sp>
        <p:nvSpPr>
          <p:cNvPr id="21" name="TextBox 21"/>
          <p:cNvSpPr txBox="1"/>
          <p:nvPr/>
        </p:nvSpPr>
        <p:spPr>
          <a:xfrm>
            <a:off x="1159445" y="7827010"/>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June had the highest number of transactions and total revenue.</a:t>
            </a:r>
          </a:p>
        </p:txBody>
      </p:sp>
      <p:sp>
        <p:nvSpPr>
          <p:cNvPr id="22" name="TextBox 22"/>
          <p:cNvSpPr txBox="1"/>
          <p:nvPr/>
        </p:nvSpPr>
        <p:spPr>
          <a:xfrm>
            <a:off x="1028700" y="8846185"/>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February had the lowest number of transactions and revenue.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69093" y="535589"/>
            <a:ext cx="7359116" cy="4423298"/>
          </a:xfrm>
          <a:custGeom>
            <a:avLst/>
            <a:gdLst/>
            <a:ahLst/>
            <a:cxnLst/>
            <a:rect l="l" t="t" r="r" b="b"/>
            <a:pathLst>
              <a:path w="7359116" h="4423298">
                <a:moveTo>
                  <a:pt x="0" y="0"/>
                </a:moveTo>
                <a:lnTo>
                  <a:pt x="7359116" y="0"/>
                </a:lnTo>
                <a:lnTo>
                  <a:pt x="7359116" y="4423298"/>
                </a:lnTo>
                <a:lnTo>
                  <a:pt x="0" y="4423298"/>
                </a:lnTo>
                <a:lnTo>
                  <a:pt x="0" y="0"/>
                </a:lnTo>
                <a:close/>
              </a:path>
            </a:pathLst>
          </a:custGeom>
          <a:blipFill>
            <a:blip r:embed="rId2"/>
            <a:stretch>
              <a:fillRect/>
            </a:stretch>
          </a:blipFill>
        </p:spPr>
      </p:sp>
      <p:sp>
        <p:nvSpPr>
          <p:cNvPr id="3" name="Freeform 3"/>
          <p:cNvSpPr/>
          <p:nvPr/>
        </p:nvSpPr>
        <p:spPr>
          <a:xfrm>
            <a:off x="589763" y="5352492"/>
            <a:ext cx="7517776" cy="4524680"/>
          </a:xfrm>
          <a:custGeom>
            <a:avLst/>
            <a:gdLst/>
            <a:ahLst/>
            <a:cxnLst/>
            <a:rect l="l" t="t" r="r" b="b"/>
            <a:pathLst>
              <a:path w="7517776" h="4524680">
                <a:moveTo>
                  <a:pt x="0" y="0"/>
                </a:moveTo>
                <a:lnTo>
                  <a:pt x="7517776" y="0"/>
                </a:lnTo>
                <a:lnTo>
                  <a:pt x="7517776" y="4524681"/>
                </a:lnTo>
                <a:lnTo>
                  <a:pt x="0" y="4524681"/>
                </a:lnTo>
                <a:lnTo>
                  <a:pt x="0" y="0"/>
                </a:lnTo>
                <a:close/>
              </a:path>
            </a:pathLst>
          </a:custGeom>
          <a:blipFill>
            <a:blip r:embed="rId3"/>
            <a:stretch>
              <a:fillRect/>
            </a:stretch>
          </a:blipFill>
        </p:spPr>
      </p:sp>
      <p:sp>
        <p:nvSpPr>
          <p:cNvPr id="4" name="Freeform 4"/>
          <p:cNvSpPr/>
          <p:nvPr/>
        </p:nvSpPr>
        <p:spPr>
          <a:xfrm>
            <a:off x="8339269" y="0"/>
            <a:ext cx="9948731" cy="7080087"/>
          </a:xfrm>
          <a:custGeom>
            <a:avLst/>
            <a:gdLst/>
            <a:ahLst/>
            <a:cxnLst/>
            <a:rect l="l" t="t" r="r" b="b"/>
            <a:pathLst>
              <a:path w="9948731" h="7080087">
                <a:moveTo>
                  <a:pt x="0" y="0"/>
                </a:moveTo>
                <a:lnTo>
                  <a:pt x="9948731" y="0"/>
                </a:lnTo>
                <a:lnTo>
                  <a:pt x="9948731" y="7080087"/>
                </a:lnTo>
                <a:lnTo>
                  <a:pt x="0" y="7080087"/>
                </a:lnTo>
                <a:lnTo>
                  <a:pt x="0" y="0"/>
                </a:lnTo>
                <a:close/>
              </a:path>
            </a:pathLst>
          </a:custGeom>
          <a:blipFill>
            <a:blip r:embed="rId4"/>
            <a:stretch>
              <a:fillRect t="-74861" b="-74861"/>
            </a:stretch>
          </a:blipFill>
        </p:spPr>
      </p:sp>
      <p:sp>
        <p:nvSpPr>
          <p:cNvPr id="5" name="Freeform 5"/>
          <p:cNvSpPr/>
          <p:nvPr/>
        </p:nvSpPr>
        <p:spPr>
          <a:xfrm>
            <a:off x="8339269" y="4710983"/>
            <a:ext cx="9948731" cy="8286472"/>
          </a:xfrm>
          <a:custGeom>
            <a:avLst/>
            <a:gdLst/>
            <a:ahLst/>
            <a:cxnLst/>
            <a:rect l="l" t="t" r="r" b="b"/>
            <a:pathLst>
              <a:path w="9948731" h="8286472">
                <a:moveTo>
                  <a:pt x="0" y="0"/>
                </a:moveTo>
                <a:lnTo>
                  <a:pt x="9948731" y="0"/>
                </a:lnTo>
                <a:lnTo>
                  <a:pt x="9948731" y="8286472"/>
                </a:lnTo>
                <a:lnTo>
                  <a:pt x="0" y="8286472"/>
                </a:lnTo>
                <a:lnTo>
                  <a:pt x="0" y="0"/>
                </a:lnTo>
                <a:close/>
              </a:path>
            </a:pathLst>
          </a:custGeom>
          <a:blipFill>
            <a:blip r:embed="rId5"/>
            <a:stretch>
              <a:fillRect l="-1184" r="-1184" b="-2290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8" name="Group 8"/>
          <p:cNvGrpSpPr>
            <a:grpSpLocks noChangeAspect="1"/>
          </p:cNvGrpSpPr>
          <p:nvPr/>
        </p:nvGrpSpPr>
        <p:grpSpPr>
          <a:xfrm>
            <a:off x="12166677" y="1907075"/>
            <a:ext cx="5703963" cy="7088761"/>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291" b="-291"/>
              </a:stretch>
            </a:blipFill>
          </p:spPr>
        </p:sp>
      </p:grpSp>
      <p:sp>
        <p:nvSpPr>
          <p:cNvPr id="10" name="Freeform 10"/>
          <p:cNvSpPr/>
          <p:nvPr/>
        </p:nvSpPr>
        <p:spPr>
          <a:xfrm>
            <a:off x="16409329" y="7534525"/>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963082" y="676922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963082" y="7888651"/>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2009140" y="2059475"/>
            <a:ext cx="9253266" cy="1354474"/>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Sales Patterns by Day and Hour</a:t>
            </a:r>
          </a:p>
        </p:txBody>
      </p:sp>
      <p:sp>
        <p:nvSpPr>
          <p:cNvPr id="14" name="TextBox 14"/>
          <p:cNvSpPr txBox="1"/>
          <p:nvPr/>
        </p:nvSpPr>
        <p:spPr>
          <a:xfrm>
            <a:off x="2009140" y="3690475"/>
            <a:ext cx="9481984" cy="2433257"/>
          </a:xfrm>
          <a:prstGeom prst="rect">
            <a:avLst/>
          </a:prstGeom>
        </p:spPr>
        <p:txBody>
          <a:bodyPr lIns="0" tIns="0" rIns="0" bIns="0" rtlCol="0" anchor="t">
            <a:spAutoFit/>
          </a:bodyPr>
          <a:lstStyle/>
          <a:p>
            <a:pPr algn="l">
              <a:lnSpc>
                <a:spcPts val="4902"/>
              </a:lnSpc>
            </a:pPr>
            <a:r>
              <a:rPr lang="en-US" sz="4300">
                <a:solidFill>
                  <a:srgbClr val="FFFFFF"/>
                </a:solidFill>
                <a:latin typeface="Nourd Semi-Bold"/>
                <a:ea typeface="Nourd Semi-Bold"/>
                <a:cs typeface="Nourd Semi-Bold"/>
                <a:sym typeface="Nourd Semi-Bold"/>
              </a:rPr>
              <a:t>The sales patterns analysis by day of the week and hour of the day showed:</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5" name="AutoShape 15"/>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6" name="Freeform 16"/>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009140" y="6488242"/>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are consistent throughout the week, with Friday having the highest number of transactions and Monday generating the highest revenue.</a:t>
            </a:r>
          </a:p>
          <a:p>
            <a:pPr algn="l">
              <a:lnSpc>
                <a:spcPts val="3584"/>
              </a:lnSpc>
            </a:pPr>
            <a:endParaRPr lang="en-US" sz="2560">
              <a:solidFill>
                <a:srgbClr val="FFFFFF"/>
              </a:solidFill>
              <a:latin typeface="Canva Sans Bold"/>
              <a:ea typeface="Canva Sans Bold"/>
              <a:cs typeface="Canva Sans Bold"/>
              <a:sym typeface="Canva Sans Bold"/>
            </a:endParaRPr>
          </a:p>
        </p:txBody>
      </p:sp>
      <p:sp>
        <p:nvSpPr>
          <p:cNvPr id="18" name="TextBox 18"/>
          <p:cNvSpPr txBox="1"/>
          <p:nvPr/>
        </p:nvSpPr>
        <p:spPr>
          <a:xfrm>
            <a:off x="2009140" y="7670227"/>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peak around 8 AM to 10 AM, with the lowest sales occurring at 8 PM.</a:t>
            </a:r>
          </a:p>
          <a:p>
            <a:pPr algn="l">
              <a:lnSpc>
                <a:spcPts val="3584"/>
              </a:lnSpc>
            </a:pPr>
            <a:endParaRPr lang="en-US" sz="2560">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8458200" y="5099307"/>
            <a:ext cx="9536789" cy="4861804"/>
          </a:xfrm>
          <a:custGeom>
            <a:avLst/>
            <a:gdLst/>
            <a:ahLst/>
            <a:cxnLst/>
            <a:rect l="l" t="t" r="r" b="b"/>
            <a:pathLst>
              <a:path w="8850989" h="5352492">
                <a:moveTo>
                  <a:pt x="0" y="0"/>
                </a:moveTo>
                <a:lnTo>
                  <a:pt x="8850989" y="0"/>
                </a:lnTo>
                <a:lnTo>
                  <a:pt x="8850989" y="5352493"/>
                </a:lnTo>
                <a:lnTo>
                  <a:pt x="0" y="5352493"/>
                </a:lnTo>
                <a:lnTo>
                  <a:pt x="0" y="0"/>
                </a:lnTo>
                <a:close/>
              </a:path>
            </a:pathLst>
          </a:custGeom>
          <a:blipFill>
            <a:blip r:embed="rId2"/>
            <a:stretch>
              <a:fillRect l="-969" t="-5271" b="-9125"/>
            </a:stretch>
          </a:blipFill>
        </p:spPr>
      </p:sp>
      <p:sp>
        <p:nvSpPr>
          <p:cNvPr id="3" name="Freeform 3"/>
          <p:cNvSpPr/>
          <p:nvPr/>
        </p:nvSpPr>
        <p:spPr>
          <a:xfrm>
            <a:off x="309201" y="325889"/>
            <a:ext cx="8987199" cy="4512811"/>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
        <p:nvSpPr>
          <p:cNvPr id="4" name="Freeform 4"/>
          <p:cNvSpPr/>
          <p:nvPr/>
        </p:nvSpPr>
        <p:spPr>
          <a:xfrm>
            <a:off x="309201" y="5099307"/>
            <a:ext cx="7631789" cy="4880239"/>
          </a:xfrm>
          <a:custGeom>
            <a:avLst/>
            <a:gdLst/>
            <a:ahLst/>
            <a:cxnLst/>
            <a:rect l="l" t="t" r="r" b="b"/>
            <a:pathLst>
              <a:path w="8420725" h="5834504">
                <a:moveTo>
                  <a:pt x="0" y="0"/>
                </a:moveTo>
                <a:lnTo>
                  <a:pt x="8420725" y="0"/>
                </a:lnTo>
                <a:lnTo>
                  <a:pt x="8420725" y="5834504"/>
                </a:lnTo>
                <a:lnTo>
                  <a:pt x="0" y="5834504"/>
                </a:lnTo>
                <a:lnTo>
                  <a:pt x="0" y="0"/>
                </a:lnTo>
                <a:close/>
              </a:path>
            </a:pathLst>
          </a:custGeom>
          <a:blipFill>
            <a:blip r:embed="rId4"/>
            <a:stretch>
              <a:fillRect t="-102196" b="-13825"/>
            </a:stretch>
          </a:blipFill>
        </p:spPr>
      </p:sp>
      <p:sp>
        <p:nvSpPr>
          <p:cNvPr id="5" name="Freeform 5"/>
          <p:cNvSpPr/>
          <p:nvPr/>
        </p:nvSpPr>
        <p:spPr>
          <a:xfrm>
            <a:off x="9677400" y="409993"/>
            <a:ext cx="7822286" cy="4533900"/>
          </a:xfrm>
          <a:custGeom>
            <a:avLst/>
            <a:gdLst/>
            <a:ahLst/>
            <a:cxnLst/>
            <a:rect l="l" t="t" r="r" b="b"/>
            <a:pathLst>
              <a:path w="8850989" h="5778062">
                <a:moveTo>
                  <a:pt x="0" y="0"/>
                </a:moveTo>
                <a:lnTo>
                  <a:pt x="8850989" y="0"/>
                </a:lnTo>
                <a:lnTo>
                  <a:pt x="8850989" y="5778062"/>
                </a:lnTo>
                <a:lnTo>
                  <a:pt x="0" y="5778062"/>
                </a:lnTo>
                <a:lnTo>
                  <a:pt x="0" y="0"/>
                </a:lnTo>
                <a:close/>
              </a:path>
            </a:pathLst>
          </a:custGeom>
          <a:blipFill>
            <a:blip r:embed="rId5"/>
            <a:stretch>
              <a:fillRect t="-26591" b="-2659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442</Words>
  <Application>Microsoft Office PowerPoint</Application>
  <PresentationFormat>Custom</PresentationFormat>
  <Paragraphs>64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Canva Sans</vt:lpstr>
      <vt:lpstr>Nourd</vt:lpstr>
      <vt:lpstr>Arial</vt:lpstr>
      <vt:lpstr>Calibri</vt:lpstr>
      <vt:lpstr>Nourd Light</vt:lpstr>
      <vt:lpstr>Canva Sans Bold</vt:lpstr>
      <vt:lpstr>Nourd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lastModifiedBy>ABHISHEK KUMAR</cp:lastModifiedBy>
  <cp:revision>1</cp:revision>
  <dcterms:created xsi:type="dcterms:W3CDTF">2006-08-16T00:00:00Z</dcterms:created>
  <dcterms:modified xsi:type="dcterms:W3CDTF">2024-08-02T08:24:00Z</dcterms:modified>
  <dc:identifier>DAGMKrO-UuU</dc:identifier>
</cp:coreProperties>
</file>